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68" r:id="rId3"/>
    <p:sldId id="262" r:id="rId4"/>
    <p:sldId id="263" r:id="rId5"/>
    <p:sldId id="266" r:id="rId6"/>
    <p:sldId id="267" r:id="rId7"/>
    <p:sldId id="258" r:id="rId8"/>
    <p:sldId id="265" r:id="rId9"/>
    <p:sldId id="260" r:id="rId10"/>
    <p:sldId id="261" r:id="rId11"/>
    <p:sldId id="264" r:id="rId1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ul de Korte | gzicht" initials="PdK|g" lastIdx="2" clrIdx="0">
    <p:extLst>
      <p:ext uri="{19B8F6BF-5375-455C-9EA6-DF929625EA0E}">
        <p15:presenceInfo xmlns:p15="http://schemas.microsoft.com/office/powerpoint/2012/main" userId="S::paul.dekorte@gzicht.nl::8d8c4402-1d12-4f89-a8b9-16b9ed8c9d39" providerId="AD"/>
      </p:ext>
    </p:extLst>
  </p:cmAuthor>
  <p:cmAuthor id="2" name="Meggie Derks | gzicht" initials="MD|g" lastIdx="2" clrIdx="1">
    <p:extLst>
      <p:ext uri="{19B8F6BF-5375-455C-9EA6-DF929625EA0E}">
        <p15:presenceInfo xmlns:p15="http://schemas.microsoft.com/office/powerpoint/2012/main" userId="S::meggie.derks@gzicht.nl::6d36660e-8cd5-4703-a589-96a85b28351c" providerId="AD"/>
      </p:ext>
    </p:extLst>
  </p:cmAuthor>
  <p:cmAuthor id="3" name="Meilin Schaap | gzicht" initials="MS|g" lastIdx="9" clrIdx="2">
    <p:extLst>
      <p:ext uri="{19B8F6BF-5375-455C-9EA6-DF929625EA0E}">
        <p15:presenceInfo xmlns:p15="http://schemas.microsoft.com/office/powerpoint/2012/main" userId="S::Meilin.Schaap@gzicht.nl::4336f47d-71bf-4d19-a4d8-7830374ea51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Stijl, thema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58" autoAdjust="0"/>
    <p:restoredTop sz="82081" autoAdjust="0"/>
  </p:normalViewPr>
  <p:slideViewPr>
    <p:cSldViewPr snapToGrid="0">
      <p:cViewPr varScale="1">
        <p:scale>
          <a:sx n="66" d="100"/>
          <a:sy n="66" d="100"/>
        </p:scale>
        <p:origin x="58" y="8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370B9E-5495-4DFB-8B51-164584BA165F}" type="datetimeFigureOut">
              <a:rPr lang="nl-NL" smtClean="0"/>
              <a:t>14-2-2025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3A9D21-6FBA-47D8-9824-A6525A1C55B2}" type="slidenum">
              <a:rPr lang="nl-NL" smtClean="0"/>
              <a:t>‹nr.›</a:t>
            </a:fld>
            <a:endParaRPr lang="nl-NL"/>
          </a:p>
        </p:txBody>
      </p:sp>
    </p:spTree>
    <p:extLst>
      <p:ext uri="{BB962C8B-B14F-4D97-AF65-F5344CB8AC3E}">
        <p14:creationId xmlns:p14="http://schemas.microsoft.com/office/powerpoint/2010/main" val="3989799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Tx/>
              <a:buNone/>
            </a:pPr>
            <a:endParaRPr lang="nl-NL" dirty="0"/>
          </a:p>
        </p:txBody>
      </p:sp>
      <p:sp>
        <p:nvSpPr>
          <p:cNvPr id="4" name="Tijdelijke aanduiding voor dianummer 3"/>
          <p:cNvSpPr>
            <a:spLocks noGrp="1"/>
          </p:cNvSpPr>
          <p:nvPr>
            <p:ph type="sldNum" sz="quarter" idx="5"/>
          </p:nvPr>
        </p:nvSpPr>
        <p:spPr/>
        <p:txBody>
          <a:bodyPr/>
          <a:lstStyle/>
          <a:p>
            <a:fld id="{243A9D21-6FBA-47D8-9824-A6525A1C55B2}" type="slidenum">
              <a:rPr lang="nl-NL" smtClean="0"/>
              <a:t>2</a:t>
            </a:fld>
            <a:endParaRPr lang="nl-NL"/>
          </a:p>
        </p:txBody>
      </p:sp>
    </p:spTree>
    <p:extLst>
      <p:ext uri="{BB962C8B-B14F-4D97-AF65-F5344CB8AC3E}">
        <p14:creationId xmlns:p14="http://schemas.microsoft.com/office/powerpoint/2010/main" val="3401636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43A9D21-6FBA-47D8-9824-A6525A1C55B2}" type="slidenum">
              <a:rPr lang="nl-NL" smtClean="0"/>
              <a:t>3</a:t>
            </a:fld>
            <a:endParaRPr lang="nl-NL"/>
          </a:p>
        </p:txBody>
      </p:sp>
    </p:spTree>
    <p:extLst>
      <p:ext uri="{BB962C8B-B14F-4D97-AF65-F5344CB8AC3E}">
        <p14:creationId xmlns:p14="http://schemas.microsoft.com/office/powerpoint/2010/main" val="3814451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43A9D21-6FBA-47D8-9824-A6525A1C55B2}" type="slidenum">
              <a:rPr lang="nl-NL" smtClean="0"/>
              <a:t>4</a:t>
            </a:fld>
            <a:endParaRPr lang="nl-NL"/>
          </a:p>
        </p:txBody>
      </p:sp>
    </p:spTree>
    <p:extLst>
      <p:ext uri="{BB962C8B-B14F-4D97-AF65-F5344CB8AC3E}">
        <p14:creationId xmlns:p14="http://schemas.microsoft.com/office/powerpoint/2010/main" val="1276859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43A9D21-6FBA-47D8-9824-A6525A1C55B2}" type="slidenum">
              <a:rPr lang="nl-NL" smtClean="0"/>
              <a:t>5</a:t>
            </a:fld>
            <a:endParaRPr lang="nl-NL"/>
          </a:p>
        </p:txBody>
      </p:sp>
    </p:spTree>
    <p:extLst>
      <p:ext uri="{BB962C8B-B14F-4D97-AF65-F5344CB8AC3E}">
        <p14:creationId xmlns:p14="http://schemas.microsoft.com/office/powerpoint/2010/main" val="1345324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43A9D21-6FBA-47D8-9824-A6525A1C55B2}" type="slidenum">
              <a:rPr lang="nl-NL" smtClean="0"/>
              <a:t>6</a:t>
            </a:fld>
            <a:endParaRPr lang="nl-NL"/>
          </a:p>
        </p:txBody>
      </p:sp>
    </p:spTree>
    <p:extLst>
      <p:ext uri="{BB962C8B-B14F-4D97-AF65-F5344CB8AC3E}">
        <p14:creationId xmlns:p14="http://schemas.microsoft.com/office/powerpoint/2010/main" val="2708315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43A9D21-6FBA-47D8-9824-A6525A1C55B2}" type="slidenum">
              <a:rPr lang="nl-NL" smtClean="0"/>
              <a:t>7</a:t>
            </a:fld>
            <a:endParaRPr lang="nl-NL"/>
          </a:p>
        </p:txBody>
      </p:sp>
    </p:spTree>
    <p:extLst>
      <p:ext uri="{BB962C8B-B14F-4D97-AF65-F5344CB8AC3E}">
        <p14:creationId xmlns:p14="http://schemas.microsoft.com/office/powerpoint/2010/main" val="3858512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9D3E11-1744-4A13-8DF9-99901ED04A13}"/>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4B198F26-C834-40CF-8CF2-E607AFE7CC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2CDE9E7C-447B-4CDC-91B5-C44A1B4F3451}"/>
              </a:ext>
            </a:extLst>
          </p:cNvPr>
          <p:cNvSpPr>
            <a:spLocks noGrp="1"/>
          </p:cNvSpPr>
          <p:nvPr>
            <p:ph type="dt" sz="half" idx="10"/>
          </p:nvPr>
        </p:nvSpPr>
        <p:spPr/>
        <p:txBody>
          <a:bodyPr/>
          <a:lstStyle/>
          <a:p>
            <a:fld id="{02BF5262-D4AF-4DC5-9C1C-9F1D1296CE99}" type="datetimeFigureOut">
              <a:rPr lang="nl-NL" smtClean="0"/>
              <a:t>14-2-2025</a:t>
            </a:fld>
            <a:endParaRPr lang="nl-NL"/>
          </a:p>
        </p:txBody>
      </p:sp>
      <p:sp>
        <p:nvSpPr>
          <p:cNvPr id="5" name="Tijdelijke aanduiding voor voettekst 4">
            <a:extLst>
              <a:ext uri="{FF2B5EF4-FFF2-40B4-BE49-F238E27FC236}">
                <a16:creationId xmlns:a16="http://schemas.microsoft.com/office/drawing/2014/main" id="{477C2F2B-DF5B-4F16-8DF1-E1A8AF7B945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98E9167-4B7C-4D3E-BE76-D812986FCD9E}"/>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1146783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437EF6-C1BB-462E-8D7F-662D250AD7F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FDC20444-DC1F-48F6-83D4-0AEDC3137964}"/>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0A0D342-FC68-4C39-9079-03F03648B174}"/>
              </a:ext>
            </a:extLst>
          </p:cNvPr>
          <p:cNvSpPr>
            <a:spLocks noGrp="1"/>
          </p:cNvSpPr>
          <p:nvPr>
            <p:ph type="dt" sz="half" idx="10"/>
          </p:nvPr>
        </p:nvSpPr>
        <p:spPr/>
        <p:txBody>
          <a:bodyPr/>
          <a:lstStyle/>
          <a:p>
            <a:fld id="{02BF5262-D4AF-4DC5-9C1C-9F1D1296CE99}" type="datetimeFigureOut">
              <a:rPr lang="nl-NL" smtClean="0"/>
              <a:t>14-2-2025</a:t>
            </a:fld>
            <a:endParaRPr lang="nl-NL"/>
          </a:p>
        </p:txBody>
      </p:sp>
      <p:sp>
        <p:nvSpPr>
          <p:cNvPr id="5" name="Tijdelijke aanduiding voor voettekst 4">
            <a:extLst>
              <a:ext uri="{FF2B5EF4-FFF2-40B4-BE49-F238E27FC236}">
                <a16:creationId xmlns:a16="http://schemas.microsoft.com/office/drawing/2014/main" id="{C54D6369-5F8D-4F34-A564-506C6C43392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9DDC325-F1C5-48E9-BB2D-3D6A792F9CAE}"/>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1044695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161B09-1CD5-484D-A28B-50209D805FE9}"/>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7B078FAD-E34C-466F-B313-340D925BA9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BD365A5E-AEFE-41C0-8DC6-951EC7F1D383}"/>
              </a:ext>
            </a:extLst>
          </p:cNvPr>
          <p:cNvSpPr>
            <a:spLocks noGrp="1"/>
          </p:cNvSpPr>
          <p:nvPr>
            <p:ph type="dt" sz="half" idx="10"/>
          </p:nvPr>
        </p:nvSpPr>
        <p:spPr/>
        <p:txBody>
          <a:bodyPr/>
          <a:lstStyle/>
          <a:p>
            <a:fld id="{02BF5262-D4AF-4DC5-9C1C-9F1D1296CE99}" type="datetimeFigureOut">
              <a:rPr lang="nl-NL" smtClean="0"/>
              <a:t>14-2-2025</a:t>
            </a:fld>
            <a:endParaRPr lang="nl-NL"/>
          </a:p>
        </p:txBody>
      </p:sp>
      <p:sp>
        <p:nvSpPr>
          <p:cNvPr id="5" name="Tijdelijke aanduiding voor voettekst 4">
            <a:extLst>
              <a:ext uri="{FF2B5EF4-FFF2-40B4-BE49-F238E27FC236}">
                <a16:creationId xmlns:a16="http://schemas.microsoft.com/office/drawing/2014/main" id="{7106A72A-AD18-4E31-9958-3B18E10B335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96E71D8-52D2-4009-AE23-FE2AB2A1E116}"/>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1303346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6A44BF-9ABE-45F7-AB83-215DC72D5BB4}"/>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1B04F9E8-13AD-4BFE-8BF4-AB943C661D8A}"/>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7C7E5A8D-D6DE-4BC6-A7C2-E4EC01455CD5}"/>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AADAE0AC-021C-44A8-A885-D813609DE03B}"/>
              </a:ext>
            </a:extLst>
          </p:cNvPr>
          <p:cNvSpPr>
            <a:spLocks noGrp="1"/>
          </p:cNvSpPr>
          <p:nvPr>
            <p:ph type="dt" sz="half" idx="10"/>
          </p:nvPr>
        </p:nvSpPr>
        <p:spPr/>
        <p:txBody>
          <a:bodyPr/>
          <a:lstStyle/>
          <a:p>
            <a:fld id="{02BF5262-D4AF-4DC5-9C1C-9F1D1296CE99}" type="datetimeFigureOut">
              <a:rPr lang="nl-NL" smtClean="0"/>
              <a:t>14-2-2025</a:t>
            </a:fld>
            <a:endParaRPr lang="nl-NL"/>
          </a:p>
        </p:txBody>
      </p:sp>
      <p:sp>
        <p:nvSpPr>
          <p:cNvPr id="6" name="Tijdelijke aanduiding voor voettekst 5">
            <a:extLst>
              <a:ext uri="{FF2B5EF4-FFF2-40B4-BE49-F238E27FC236}">
                <a16:creationId xmlns:a16="http://schemas.microsoft.com/office/drawing/2014/main" id="{3BD9B26D-0671-4D40-BE3B-347D65A108F1}"/>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82121F71-6215-44E7-98A7-66D07FB6E0E1}"/>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1835242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F0AED9-B338-4B55-AAA6-2B235F86249B}"/>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675A5FCF-4E5C-4945-81C3-7BC5F37664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16213C92-F941-40F5-85B7-C4CFCB6C56A7}"/>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831BBD2F-E09F-4069-A288-F7E5A677F4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AE8E4663-4BEF-49F8-A5EC-C99A40B8E51C}"/>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B44294A3-E94B-4679-BAAB-0CB7282927C2}"/>
              </a:ext>
            </a:extLst>
          </p:cNvPr>
          <p:cNvSpPr>
            <a:spLocks noGrp="1"/>
          </p:cNvSpPr>
          <p:nvPr>
            <p:ph type="dt" sz="half" idx="10"/>
          </p:nvPr>
        </p:nvSpPr>
        <p:spPr/>
        <p:txBody>
          <a:bodyPr/>
          <a:lstStyle/>
          <a:p>
            <a:fld id="{02BF5262-D4AF-4DC5-9C1C-9F1D1296CE99}" type="datetimeFigureOut">
              <a:rPr lang="nl-NL" smtClean="0"/>
              <a:t>14-2-2025</a:t>
            </a:fld>
            <a:endParaRPr lang="nl-NL"/>
          </a:p>
        </p:txBody>
      </p:sp>
      <p:sp>
        <p:nvSpPr>
          <p:cNvPr id="8" name="Tijdelijke aanduiding voor voettekst 7">
            <a:extLst>
              <a:ext uri="{FF2B5EF4-FFF2-40B4-BE49-F238E27FC236}">
                <a16:creationId xmlns:a16="http://schemas.microsoft.com/office/drawing/2014/main" id="{1807C07F-9D26-49AB-AC17-8A0D6BB03A10}"/>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0A8471A4-D2E6-43E1-B655-E30D83EB4524}"/>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3365221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B8B52D-9711-483D-ACF6-C0D7F298CB34}"/>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7B0C67C0-3603-4C97-95C1-9E0A227EBC13}"/>
              </a:ext>
            </a:extLst>
          </p:cNvPr>
          <p:cNvSpPr>
            <a:spLocks noGrp="1"/>
          </p:cNvSpPr>
          <p:nvPr>
            <p:ph type="dt" sz="half" idx="10"/>
          </p:nvPr>
        </p:nvSpPr>
        <p:spPr/>
        <p:txBody>
          <a:bodyPr/>
          <a:lstStyle/>
          <a:p>
            <a:fld id="{02BF5262-D4AF-4DC5-9C1C-9F1D1296CE99}" type="datetimeFigureOut">
              <a:rPr lang="nl-NL" smtClean="0"/>
              <a:t>14-2-2025</a:t>
            </a:fld>
            <a:endParaRPr lang="nl-NL"/>
          </a:p>
        </p:txBody>
      </p:sp>
      <p:sp>
        <p:nvSpPr>
          <p:cNvPr id="4" name="Tijdelijke aanduiding voor voettekst 3">
            <a:extLst>
              <a:ext uri="{FF2B5EF4-FFF2-40B4-BE49-F238E27FC236}">
                <a16:creationId xmlns:a16="http://schemas.microsoft.com/office/drawing/2014/main" id="{49D05C7F-330A-4047-9DF6-ED9171E4BCDD}"/>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1DB5EFA9-A5E3-4697-8631-E2DFD5CE5E0B}"/>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681425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EB76A7B6-A364-4631-8113-C24D72604F3B}"/>
              </a:ext>
            </a:extLst>
          </p:cNvPr>
          <p:cNvSpPr>
            <a:spLocks noGrp="1"/>
          </p:cNvSpPr>
          <p:nvPr>
            <p:ph type="dt" sz="half" idx="10"/>
          </p:nvPr>
        </p:nvSpPr>
        <p:spPr/>
        <p:txBody>
          <a:bodyPr/>
          <a:lstStyle/>
          <a:p>
            <a:fld id="{02BF5262-D4AF-4DC5-9C1C-9F1D1296CE99}" type="datetimeFigureOut">
              <a:rPr lang="nl-NL" smtClean="0"/>
              <a:t>14-2-2025</a:t>
            </a:fld>
            <a:endParaRPr lang="nl-NL"/>
          </a:p>
        </p:txBody>
      </p:sp>
      <p:sp>
        <p:nvSpPr>
          <p:cNvPr id="3" name="Tijdelijke aanduiding voor voettekst 2">
            <a:extLst>
              <a:ext uri="{FF2B5EF4-FFF2-40B4-BE49-F238E27FC236}">
                <a16:creationId xmlns:a16="http://schemas.microsoft.com/office/drawing/2014/main" id="{CE4EB12B-3AB5-4501-97AB-849896C1059C}"/>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9C73830A-2D3B-40F2-8564-E7A442193CC7}"/>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4012725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62114A-C669-4A1A-AEF9-BB22913E5265}"/>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A3CF1E07-BF90-4A4C-8F72-12FC92588D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2E279C1E-45A5-406F-ACA6-60A33B2F11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DE744D78-8F91-4ECD-BD06-70D6F6AC13EB}"/>
              </a:ext>
            </a:extLst>
          </p:cNvPr>
          <p:cNvSpPr>
            <a:spLocks noGrp="1"/>
          </p:cNvSpPr>
          <p:nvPr>
            <p:ph type="dt" sz="half" idx="10"/>
          </p:nvPr>
        </p:nvSpPr>
        <p:spPr/>
        <p:txBody>
          <a:bodyPr/>
          <a:lstStyle/>
          <a:p>
            <a:fld id="{02BF5262-D4AF-4DC5-9C1C-9F1D1296CE99}" type="datetimeFigureOut">
              <a:rPr lang="nl-NL" smtClean="0"/>
              <a:t>14-2-2025</a:t>
            </a:fld>
            <a:endParaRPr lang="nl-NL"/>
          </a:p>
        </p:txBody>
      </p:sp>
      <p:sp>
        <p:nvSpPr>
          <p:cNvPr id="6" name="Tijdelijke aanduiding voor voettekst 5">
            <a:extLst>
              <a:ext uri="{FF2B5EF4-FFF2-40B4-BE49-F238E27FC236}">
                <a16:creationId xmlns:a16="http://schemas.microsoft.com/office/drawing/2014/main" id="{15054E41-27A2-43F2-A653-18A83F8476C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6858527E-A46B-4C4D-BFE6-D4129B46558C}"/>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11038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2E38FB-2560-483E-930A-0A9F535F5328}"/>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BDB6A93A-7A00-4736-830F-868C516A43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48A57F42-B8A3-42D2-9272-376F3EED81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DE18B64-6B94-450D-9E94-7990987453B5}"/>
              </a:ext>
            </a:extLst>
          </p:cNvPr>
          <p:cNvSpPr>
            <a:spLocks noGrp="1"/>
          </p:cNvSpPr>
          <p:nvPr>
            <p:ph type="dt" sz="half" idx="10"/>
          </p:nvPr>
        </p:nvSpPr>
        <p:spPr/>
        <p:txBody>
          <a:bodyPr/>
          <a:lstStyle/>
          <a:p>
            <a:fld id="{02BF5262-D4AF-4DC5-9C1C-9F1D1296CE99}" type="datetimeFigureOut">
              <a:rPr lang="nl-NL" smtClean="0"/>
              <a:t>14-2-2025</a:t>
            </a:fld>
            <a:endParaRPr lang="nl-NL"/>
          </a:p>
        </p:txBody>
      </p:sp>
      <p:sp>
        <p:nvSpPr>
          <p:cNvPr id="6" name="Tijdelijke aanduiding voor voettekst 5">
            <a:extLst>
              <a:ext uri="{FF2B5EF4-FFF2-40B4-BE49-F238E27FC236}">
                <a16:creationId xmlns:a16="http://schemas.microsoft.com/office/drawing/2014/main" id="{A17AC9E7-685C-4DF2-80D9-0D8BD945B16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46E34F9-0CE1-48A0-84B9-FBCBC3F22582}"/>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2202481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B217B7-94C0-4A55-BBA9-CCEA81989BE8}"/>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7229733E-BDB1-4A86-89B5-1E25E3488244}"/>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827AB3D-F9DD-4C9F-A2DB-E431D85663B3}"/>
              </a:ext>
            </a:extLst>
          </p:cNvPr>
          <p:cNvSpPr>
            <a:spLocks noGrp="1"/>
          </p:cNvSpPr>
          <p:nvPr>
            <p:ph type="dt" sz="half" idx="10"/>
          </p:nvPr>
        </p:nvSpPr>
        <p:spPr/>
        <p:txBody>
          <a:bodyPr/>
          <a:lstStyle/>
          <a:p>
            <a:fld id="{02BF5262-D4AF-4DC5-9C1C-9F1D1296CE99}" type="datetimeFigureOut">
              <a:rPr lang="nl-NL" smtClean="0"/>
              <a:t>14-2-2025</a:t>
            </a:fld>
            <a:endParaRPr lang="nl-NL"/>
          </a:p>
        </p:txBody>
      </p:sp>
      <p:sp>
        <p:nvSpPr>
          <p:cNvPr id="5" name="Tijdelijke aanduiding voor voettekst 4">
            <a:extLst>
              <a:ext uri="{FF2B5EF4-FFF2-40B4-BE49-F238E27FC236}">
                <a16:creationId xmlns:a16="http://schemas.microsoft.com/office/drawing/2014/main" id="{E423FFDD-1657-4E2A-9FBC-2A341047185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972AB97-A769-48A4-9553-D9CE6602651A}"/>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2183420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4942824F-06E0-415C-81CE-079A205B9EDF}"/>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480EA41B-D9CA-4A49-875E-A0560AD1C8D6}"/>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67A9CC0-08F6-4479-B27B-62C009EF49B5}"/>
              </a:ext>
            </a:extLst>
          </p:cNvPr>
          <p:cNvSpPr>
            <a:spLocks noGrp="1"/>
          </p:cNvSpPr>
          <p:nvPr>
            <p:ph type="dt" sz="half" idx="10"/>
          </p:nvPr>
        </p:nvSpPr>
        <p:spPr/>
        <p:txBody>
          <a:bodyPr/>
          <a:lstStyle/>
          <a:p>
            <a:fld id="{02BF5262-D4AF-4DC5-9C1C-9F1D1296CE99}" type="datetimeFigureOut">
              <a:rPr lang="nl-NL" smtClean="0"/>
              <a:t>14-2-2025</a:t>
            </a:fld>
            <a:endParaRPr lang="nl-NL"/>
          </a:p>
        </p:txBody>
      </p:sp>
      <p:sp>
        <p:nvSpPr>
          <p:cNvPr id="5" name="Tijdelijke aanduiding voor voettekst 4">
            <a:extLst>
              <a:ext uri="{FF2B5EF4-FFF2-40B4-BE49-F238E27FC236}">
                <a16:creationId xmlns:a16="http://schemas.microsoft.com/office/drawing/2014/main" id="{2B826FE1-4CF0-4E03-866F-D1FDA51D0A4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8DAA2F1-6FCD-47DA-8951-2D860A187DDD}"/>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2185120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3F262571-AF75-432D-B661-72497873A5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1F7140F6-42ED-4672-ABCE-A6F5F450AE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17A91BF-FCE3-4CF5-BB2C-1C7BF0F260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BF5262-D4AF-4DC5-9C1C-9F1D1296CE99}" type="datetimeFigureOut">
              <a:rPr lang="nl-NL" smtClean="0"/>
              <a:t>14-2-2025</a:t>
            </a:fld>
            <a:endParaRPr lang="nl-NL"/>
          </a:p>
        </p:txBody>
      </p:sp>
      <p:sp>
        <p:nvSpPr>
          <p:cNvPr id="5" name="Tijdelijke aanduiding voor voettekst 4">
            <a:extLst>
              <a:ext uri="{FF2B5EF4-FFF2-40B4-BE49-F238E27FC236}">
                <a16:creationId xmlns:a16="http://schemas.microsoft.com/office/drawing/2014/main" id="{83DE99F6-D99B-4115-BA79-D9AB171C60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C8652042-91E6-4677-B8B8-A0848D4ACF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2EF430-0D8F-4F81-B1BC-BB22C1575E36}" type="slidenum">
              <a:rPr lang="nl-NL" smtClean="0"/>
              <a:t>‹nr.›</a:t>
            </a:fld>
            <a:endParaRPr lang="nl-NL"/>
          </a:p>
        </p:txBody>
      </p:sp>
    </p:spTree>
    <p:extLst>
      <p:ext uri="{BB962C8B-B14F-4D97-AF65-F5344CB8AC3E}">
        <p14:creationId xmlns:p14="http://schemas.microsoft.com/office/powerpoint/2010/main" val="9092729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6EBB4B-2712-4ABC-9BE6-9AE4654CA85B}"/>
              </a:ext>
            </a:extLst>
          </p:cNvPr>
          <p:cNvSpPr>
            <a:spLocks noGrp="1"/>
          </p:cNvSpPr>
          <p:nvPr>
            <p:ph type="ctrTitle"/>
          </p:nvPr>
        </p:nvSpPr>
        <p:spPr>
          <a:xfrm>
            <a:off x="4588009" y="3458274"/>
            <a:ext cx="6740390" cy="1185863"/>
          </a:xfrm>
        </p:spPr>
        <p:txBody>
          <a:bodyPr>
            <a:normAutofit fontScale="90000"/>
          </a:bodyPr>
          <a:lstStyle/>
          <a:p>
            <a:pPr algn="l"/>
            <a:r>
              <a:rPr lang="nl-NL" dirty="0"/>
              <a:t>Beleidsplan 2025-2026</a:t>
            </a:r>
          </a:p>
        </p:txBody>
      </p:sp>
      <p:sp>
        <p:nvSpPr>
          <p:cNvPr id="3" name="Ondertitel 2">
            <a:extLst>
              <a:ext uri="{FF2B5EF4-FFF2-40B4-BE49-F238E27FC236}">
                <a16:creationId xmlns:a16="http://schemas.microsoft.com/office/drawing/2014/main" id="{8F060A9E-9921-4DB2-AA26-27A75501F7AB}"/>
              </a:ext>
            </a:extLst>
          </p:cNvPr>
          <p:cNvSpPr>
            <a:spLocks noGrp="1"/>
          </p:cNvSpPr>
          <p:nvPr>
            <p:ph type="subTitle" idx="1"/>
          </p:nvPr>
        </p:nvSpPr>
        <p:spPr>
          <a:xfrm>
            <a:off x="2082800" y="1418001"/>
            <a:ext cx="2819400" cy="596900"/>
          </a:xfrm>
        </p:spPr>
        <p:txBody>
          <a:bodyPr>
            <a:noAutofit/>
          </a:bodyPr>
          <a:lstStyle/>
          <a:p>
            <a:r>
              <a:rPr lang="nl-NL" sz="4800" b="1" dirty="0"/>
              <a:t>Stichting</a:t>
            </a:r>
          </a:p>
        </p:txBody>
      </p:sp>
      <p:pic>
        <p:nvPicPr>
          <p:cNvPr id="9" name="Afbeelding 8">
            <a:extLst>
              <a:ext uri="{FF2B5EF4-FFF2-40B4-BE49-F238E27FC236}">
                <a16:creationId xmlns:a16="http://schemas.microsoft.com/office/drawing/2014/main" id="{424C111F-C78B-4CDE-A2BF-5EFFF0447A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0913" y="1498411"/>
            <a:ext cx="6366173" cy="2828197"/>
          </a:xfrm>
          <a:prstGeom prst="rect">
            <a:avLst/>
          </a:prstGeom>
        </p:spPr>
      </p:pic>
      <p:sp>
        <p:nvSpPr>
          <p:cNvPr id="5" name="Rechthoek 4">
            <a:extLst>
              <a:ext uri="{FF2B5EF4-FFF2-40B4-BE49-F238E27FC236}">
                <a16:creationId xmlns:a16="http://schemas.microsoft.com/office/drawing/2014/main" id="{D31B97A8-F7EE-4DE2-AB8D-668AA5803BCD}"/>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10881E3F-2D0A-442B-92E9-3A2824781C34}"/>
              </a:ext>
            </a:extLst>
          </p:cNvPr>
          <p:cNvPicPr>
            <a:picLocks noChangeAspect="1"/>
          </p:cNvPicPr>
          <p:nvPr/>
        </p:nvPicPr>
        <p:blipFill rotWithShape="1">
          <a:blip r:embed="rId2">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Tree>
    <p:extLst>
      <p:ext uri="{BB962C8B-B14F-4D97-AF65-F5344CB8AC3E}">
        <p14:creationId xmlns:p14="http://schemas.microsoft.com/office/powerpoint/2010/main" val="55025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70AC3C-649D-43C3-874A-AF32380CED06}"/>
              </a:ext>
            </a:extLst>
          </p:cNvPr>
          <p:cNvSpPr>
            <a:spLocks noGrp="1"/>
          </p:cNvSpPr>
          <p:nvPr>
            <p:ph type="title"/>
          </p:nvPr>
        </p:nvSpPr>
        <p:spPr/>
        <p:txBody>
          <a:bodyPr/>
          <a:lstStyle/>
          <a:p>
            <a:r>
              <a:rPr lang="nl-NL" dirty="0">
                <a:solidFill>
                  <a:schemeClr val="accent5"/>
                </a:solidFill>
              </a:rPr>
              <a:t>Introductie</a:t>
            </a:r>
          </a:p>
        </p:txBody>
      </p:sp>
      <p:pic>
        <p:nvPicPr>
          <p:cNvPr id="5" name="Afbeelding 4">
            <a:extLst>
              <a:ext uri="{FF2B5EF4-FFF2-40B4-BE49-F238E27FC236}">
                <a16:creationId xmlns:a16="http://schemas.microsoft.com/office/drawing/2014/main" id="{9B66CFCB-DA50-4BD3-A59B-DF91E3C99D2B}"/>
              </a:ext>
            </a:extLst>
          </p:cNvPr>
          <p:cNvPicPr>
            <a:picLocks noChangeAspect="1"/>
          </p:cNvPicPr>
          <p:nvPr/>
        </p:nvPicPr>
        <p:blipFill rotWithShape="1">
          <a:blip r:embed="rId3">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
        <p:nvSpPr>
          <p:cNvPr id="6" name="Tekstvak 5">
            <a:extLst>
              <a:ext uri="{FF2B5EF4-FFF2-40B4-BE49-F238E27FC236}">
                <a16:creationId xmlns:a16="http://schemas.microsoft.com/office/drawing/2014/main" id="{3D5F75E1-B092-44E3-B954-6DE2F4AE4F48}"/>
              </a:ext>
            </a:extLst>
          </p:cNvPr>
          <p:cNvSpPr txBox="1"/>
          <p:nvPr/>
        </p:nvSpPr>
        <p:spPr>
          <a:xfrm>
            <a:off x="838200" y="114772"/>
            <a:ext cx="2692400" cy="230832"/>
          </a:xfrm>
          <a:prstGeom prst="rect">
            <a:avLst/>
          </a:prstGeom>
          <a:noFill/>
        </p:spPr>
        <p:txBody>
          <a:bodyPr wrap="square" rtlCol="0">
            <a:spAutoFit/>
          </a:bodyPr>
          <a:lstStyle/>
          <a:p>
            <a:r>
              <a:rPr lang="nl-NL" sz="900" dirty="0">
                <a:solidFill>
                  <a:schemeClr val="accent5">
                    <a:lumMod val="50000"/>
                  </a:schemeClr>
                </a:solidFill>
              </a:rPr>
              <a:t>Stichting </a:t>
            </a:r>
            <a:r>
              <a:rPr lang="nl-NL" sz="900" b="1" dirty="0">
                <a:solidFill>
                  <a:schemeClr val="accent5">
                    <a:lumMod val="50000"/>
                  </a:schemeClr>
                </a:solidFill>
              </a:rPr>
              <a:t>gvoel</a:t>
            </a:r>
            <a:r>
              <a:rPr lang="nl-NL" sz="900" dirty="0">
                <a:solidFill>
                  <a:schemeClr val="accent5">
                    <a:lumMod val="50000"/>
                  </a:schemeClr>
                </a:solidFill>
              </a:rPr>
              <a:t> Beleidsplan 2025 – pagina 1</a:t>
            </a:r>
          </a:p>
        </p:txBody>
      </p:sp>
      <p:sp>
        <p:nvSpPr>
          <p:cNvPr id="9" name="Rechthoek 8">
            <a:extLst>
              <a:ext uri="{FF2B5EF4-FFF2-40B4-BE49-F238E27FC236}">
                <a16:creationId xmlns:a16="http://schemas.microsoft.com/office/drawing/2014/main" id="{2095386F-568C-4EB0-A579-5B6292C4CAF4}"/>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ekstvak 3">
            <a:extLst>
              <a:ext uri="{FF2B5EF4-FFF2-40B4-BE49-F238E27FC236}">
                <a16:creationId xmlns:a16="http://schemas.microsoft.com/office/drawing/2014/main" id="{353D7C9E-CA8B-4BBA-A507-92C1AE82654B}"/>
              </a:ext>
            </a:extLst>
          </p:cNvPr>
          <p:cNvSpPr txBox="1"/>
          <p:nvPr/>
        </p:nvSpPr>
        <p:spPr>
          <a:xfrm>
            <a:off x="838200" y="1468583"/>
            <a:ext cx="10964779" cy="5262979"/>
          </a:xfrm>
          <a:prstGeom prst="rect">
            <a:avLst/>
          </a:prstGeom>
          <a:noFill/>
        </p:spPr>
        <p:txBody>
          <a:bodyPr wrap="square" rtlCol="0">
            <a:spAutoFit/>
          </a:bodyPr>
          <a:lstStyle/>
          <a:p>
            <a:r>
              <a:rPr lang="nl-NL" sz="1400" dirty="0"/>
              <a:t>Voor je ligt het beleidsplan van Stichting gvoel.</a:t>
            </a:r>
          </a:p>
          <a:p>
            <a:endParaRPr lang="nl-NL" sz="1400" dirty="0"/>
          </a:p>
          <a:p>
            <a:r>
              <a:rPr lang="nl-NL" sz="1400" dirty="0"/>
              <a:t>Wij vinden dat iedereen in Nederland gelijke kansen verdient om mee te doen in de maatschappij. Bijvoorbeeld door te werken, deel te nemen aan onderwijs of te zorgen voor anderen. Meedoen in de maatschappij is niet voor iedereen in Nederland vanzelfsprekend. Wij geloven dat er een verband bestaat tussen participatie en gezondheid: over het algemeen participeren personen met gezondheidsproblemen minder dan personen zonder gezondheidsproblemen. Daarnaast blijkt dat niet-participeren of niet deelnemen aan de maatschappij een negatief gezondheidseffect kan hebben. </a:t>
            </a:r>
          </a:p>
          <a:p>
            <a:endParaRPr lang="nl-NL" sz="1400" dirty="0"/>
          </a:p>
          <a:p>
            <a:r>
              <a:rPr lang="nl-NL" sz="1400" dirty="0"/>
              <a:t>De ervaringen die we opdoen als kind vormen een belangrijke basis voor de rest van ons leven. De omgeving waarin je opgroeit is cruciaal voor je toekomst. Door jongeren kansen en mogelijkheden te bieden, bijvoorbeeld op het gebied van gezondheid of onderwijs, helpen we hen om zich op een positieve en gezonde manier te ontwikkelen en mee toen in de maatschappij. Een liefdevolle en gezonde jeugd is helaas niet voor iedereen weggelegd. Sommige jongeren groeien op met gezondheidsproblemen, groeien op in armoede of ervaren barrières die hen beperken in sociale activiteiten. </a:t>
            </a:r>
          </a:p>
          <a:p>
            <a:endParaRPr lang="nl-NL" sz="1400" dirty="0"/>
          </a:p>
          <a:p>
            <a:r>
              <a:rPr lang="nl-NL" sz="1400" dirty="0"/>
              <a:t>Wij geloven in een maatschappij waarin jongeren, ongeacht hun achtergrond, gezondheid of anderszins, toegang hebben tot dezelfde mogelijkheden om hun persoonlijke dromen te realiseren. Iedere jongere moet dezelfde kans krijgen om kwalitatief goed en betaalbaar onderwijs of gezondheidszorg te kunnen ontvangen. Door in te zetten op het creëren van gelijke kansen voor jongeren, creëren we een maatschappij waar iedereen ertoe doet en iedereen mee kan doen. </a:t>
            </a:r>
          </a:p>
          <a:p>
            <a:endParaRPr lang="nl-NL" sz="1400" dirty="0"/>
          </a:p>
          <a:p>
            <a:r>
              <a:rPr lang="nl-NL" sz="1400" dirty="0"/>
              <a:t>De </a:t>
            </a:r>
            <a:r>
              <a:rPr lang="nl-NL" sz="1400" b="1" dirty="0"/>
              <a:t>doelstelling</a:t>
            </a:r>
            <a:r>
              <a:rPr lang="nl-NL" sz="1400" dirty="0"/>
              <a:t> van stichting gvoel is dan ook:</a:t>
            </a:r>
          </a:p>
          <a:p>
            <a:pPr marL="171450" indent="-171450">
              <a:buFont typeface="Arial" panose="020B0604020202020204" pitchFamily="34" charset="0"/>
              <a:buChar char="•"/>
            </a:pPr>
            <a:r>
              <a:rPr lang="nl-NL" sz="1400" dirty="0"/>
              <a:t>Het creëren van gelijke kansen voor jongeren tussen 0-25 jaar in Nederland. </a:t>
            </a:r>
          </a:p>
          <a:p>
            <a:endParaRPr lang="nl-NL" sz="1400" dirty="0"/>
          </a:p>
          <a:p>
            <a:r>
              <a:rPr lang="nl-NL" sz="1400" i="1" dirty="0"/>
              <a:t>De geldigheidsduur van dit beleidsplan loopt t/m 31-12-2025. Beleidsplannen zullen periodiek over een termijn van één jaar geëvalueerd worden. Indien van toepassing wordt het beleidsplan opnieuw vastgesteld. </a:t>
            </a:r>
          </a:p>
        </p:txBody>
      </p:sp>
      <p:sp>
        <p:nvSpPr>
          <p:cNvPr id="7" name="Tekstvak 6">
            <a:extLst>
              <a:ext uri="{FF2B5EF4-FFF2-40B4-BE49-F238E27FC236}">
                <a16:creationId xmlns:a16="http://schemas.microsoft.com/office/drawing/2014/main" id="{07D6AFD1-A70D-4C32-945F-5700B99CA33B}"/>
              </a:ext>
            </a:extLst>
          </p:cNvPr>
          <p:cNvSpPr txBox="1"/>
          <p:nvPr/>
        </p:nvSpPr>
        <p:spPr>
          <a:xfrm>
            <a:off x="10547350" y="6492875"/>
            <a:ext cx="1612900" cy="215444"/>
          </a:xfrm>
          <a:prstGeom prst="rect">
            <a:avLst/>
          </a:prstGeom>
          <a:noFill/>
        </p:spPr>
        <p:txBody>
          <a:bodyPr wrap="square" rtlCol="0">
            <a:spAutoFit/>
          </a:bodyPr>
          <a:lstStyle/>
          <a:p>
            <a:r>
              <a:rPr lang="nl-NL" sz="800" dirty="0">
                <a:solidFill>
                  <a:schemeClr val="accent5">
                    <a:lumMod val="50000"/>
                  </a:schemeClr>
                </a:solidFill>
              </a:rPr>
              <a:t>Stichting gvoel Beleidsplan 2025</a:t>
            </a:r>
          </a:p>
        </p:txBody>
      </p:sp>
    </p:spTree>
    <p:extLst>
      <p:ext uri="{BB962C8B-B14F-4D97-AF65-F5344CB8AC3E}">
        <p14:creationId xmlns:p14="http://schemas.microsoft.com/office/powerpoint/2010/main" val="806703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70AC3C-649D-43C3-874A-AF32380CED06}"/>
              </a:ext>
            </a:extLst>
          </p:cNvPr>
          <p:cNvSpPr>
            <a:spLocks noGrp="1"/>
          </p:cNvSpPr>
          <p:nvPr>
            <p:ph type="title"/>
          </p:nvPr>
        </p:nvSpPr>
        <p:spPr/>
        <p:txBody>
          <a:bodyPr/>
          <a:lstStyle/>
          <a:p>
            <a:r>
              <a:rPr lang="nl-NL" dirty="0">
                <a:solidFill>
                  <a:schemeClr val="accent5"/>
                </a:solidFill>
              </a:rPr>
              <a:t>Visie &amp; Missie</a:t>
            </a:r>
          </a:p>
        </p:txBody>
      </p:sp>
      <p:pic>
        <p:nvPicPr>
          <p:cNvPr id="6" name="Afbeelding 5">
            <a:extLst>
              <a:ext uri="{FF2B5EF4-FFF2-40B4-BE49-F238E27FC236}">
                <a16:creationId xmlns:a16="http://schemas.microsoft.com/office/drawing/2014/main" id="{4412A71F-C540-4F76-B53B-7AC3D2720E7E}"/>
              </a:ext>
            </a:extLst>
          </p:cNvPr>
          <p:cNvPicPr>
            <a:picLocks noChangeAspect="1"/>
          </p:cNvPicPr>
          <p:nvPr/>
        </p:nvPicPr>
        <p:blipFill rotWithShape="1">
          <a:blip r:embed="rId3">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
        <p:nvSpPr>
          <p:cNvPr id="9" name="Rechthoek 8">
            <a:extLst>
              <a:ext uri="{FF2B5EF4-FFF2-40B4-BE49-F238E27FC236}">
                <a16:creationId xmlns:a16="http://schemas.microsoft.com/office/drawing/2014/main" id="{843781F9-533D-4759-8849-1DC49582FE7E}"/>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Tekstvak 11">
            <a:extLst>
              <a:ext uri="{FF2B5EF4-FFF2-40B4-BE49-F238E27FC236}">
                <a16:creationId xmlns:a16="http://schemas.microsoft.com/office/drawing/2014/main" id="{5B7C80E1-F1A1-4DB7-AD6B-A48065956D05}"/>
              </a:ext>
            </a:extLst>
          </p:cNvPr>
          <p:cNvSpPr txBox="1"/>
          <p:nvPr/>
        </p:nvSpPr>
        <p:spPr>
          <a:xfrm>
            <a:off x="838200" y="114772"/>
            <a:ext cx="2692400" cy="230832"/>
          </a:xfrm>
          <a:prstGeom prst="rect">
            <a:avLst/>
          </a:prstGeom>
          <a:noFill/>
        </p:spPr>
        <p:txBody>
          <a:bodyPr wrap="square" rtlCol="0">
            <a:spAutoFit/>
          </a:bodyPr>
          <a:lstStyle/>
          <a:p>
            <a:r>
              <a:rPr lang="nl-NL" sz="900" dirty="0">
                <a:solidFill>
                  <a:schemeClr val="accent5">
                    <a:lumMod val="50000"/>
                  </a:schemeClr>
                </a:solidFill>
              </a:rPr>
              <a:t>Stichting </a:t>
            </a:r>
            <a:r>
              <a:rPr lang="nl-NL" sz="900" b="1" dirty="0">
                <a:solidFill>
                  <a:schemeClr val="accent5">
                    <a:lumMod val="50000"/>
                  </a:schemeClr>
                </a:solidFill>
              </a:rPr>
              <a:t>gvoel</a:t>
            </a:r>
            <a:r>
              <a:rPr lang="nl-NL" sz="900" dirty="0">
                <a:solidFill>
                  <a:schemeClr val="accent5">
                    <a:lumMod val="50000"/>
                  </a:schemeClr>
                </a:solidFill>
              </a:rPr>
              <a:t> Beleidsplan 2025 – pagina 2</a:t>
            </a:r>
          </a:p>
        </p:txBody>
      </p:sp>
      <p:sp>
        <p:nvSpPr>
          <p:cNvPr id="7" name="Tekstvak 6">
            <a:extLst>
              <a:ext uri="{FF2B5EF4-FFF2-40B4-BE49-F238E27FC236}">
                <a16:creationId xmlns:a16="http://schemas.microsoft.com/office/drawing/2014/main" id="{DEF66933-9FBD-432D-BB19-D48283B713CA}"/>
              </a:ext>
            </a:extLst>
          </p:cNvPr>
          <p:cNvSpPr txBox="1"/>
          <p:nvPr/>
        </p:nvSpPr>
        <p:spPr>
          <a:xfrm>
            <a:off x="852237" y="1636492"/>
            <a:ext cx="10635916" cy="1754326"/>
          </a:xfrm>
          <a:prstGeom prst="rect">
            <a:avLst/>
          </a:prstGeom>
          <a:noFill/>
        </p:spPr>
        <p:txBody>
          <a:bodyPr wrap="square" rtlCol="0">
            <a:spAutoFit/>
          </a:bodyPr>
          <a:lstStyle/>
          <a:p>
            <a:r>
              <a:rPr lang="nl-NL" b="1" dirty="0"/>
              <a:t>Visie</a:t>
            </a:r>
            <a:r>
              <a:rPr lang="nl-NL" dirty="0"/>
              <a:t>: Wij staan voor een inclusieve maatschappij waarin elke jongere, ongeacht achtergrond, gezondheid of economische situatie, gelijke kansen krijgt om zijn of haar </a:t>
            </a:r>
            <a:r>
              <a:rPr lang="nl-NL"/>
              <a:t>dromen waar te maken </a:t>
            </a:r>
            <a:r>
              <a:rPr lang="nl-NL" dirty="0"/>
              <a:t>en actief mee te doen aan de maatschappij. </a:t>
            </a:r>
          </a:p>
          <a:p>
            <a:endParaRPr lang="nl-NL" dirty="0"/>
          </a:p>
          <a:p>
            <a:r>
              <a:rPr lang="nl-NL" b="1" dirty="0"/>
              <a:t>Missie</a:t>
            </a:r>
            <a:r>
              <a:rPr lang="nl-NL" dirty="0"/>
              <a:t>: We zetten ons in om kansengelijkheid te bevorderen onder jongeren (0-25 jaar) in Nederland. Dit doen we door initiatieven die zich inzetten voor onze doelgroep te steunen, passend bij onze visie.</a:t>
            </a:r>
          </a:p>
        </p:txBody>
      </p:sp>
      <p:sp>
        <p:nvSpPr>
          <p:cNvPr id="8" name="Tekstvak 7">
            <a:extLst>
              <a:ext uri="{FF2B5EF4-FFF2-40B4-BE49-F238E27FC236}">
                <a16:creationId xmlns:a16="http://schemas.microsoft.com/office/drawing/2014/main" id="{53367A9F-0A0C-4F0D-9285-88C0CCA10E13}"/>
              </a:ext>
            </a:extLst>
          </p:cNvPr>
          <p:cNvSpPr txBox="1"/>
          <p:nvPr/>
        </p:nvSpPr>
        <p:spPr>
          <a:xfrm>
            <a:off x="10547350" y="6492875"/>
            <a:ext cx="1612900" cy="215444"/>
          </a:xfrm>
          <a:prstGeom prst="rect">
            <a:avLst/>
          </a:prstGeom>
          <a:noFill/>
        </p:spPr>
        <p:txBody>
          <a:bodyPr wrap="square" rtlCol="0">
            <a:spAutoFit/>
          </a:bodyPr>
          <a:lstStyle/>
          <a:p>
            <a:r>
              <a:rPr lang="nl-NL" sz="800" dirty="0">
                <a:solidFill>
                  <a:schemeClr val="accent5">
                    <a:lumMod val="50000"/>
                  </a:schemeClr>
                </a:solidFill>
              </a:rPr>
              <a:t>Stichting gvoel Beleidsplan 2025</a:t>
            </a:r>
          </a:p>
        </p:txBody>
      </p:sp>
    </p:spTree>
    <p:extLst>
      <p:ext uri="{BB962C8B-B14F-4D97-AF65-F5344CB8AC3E}">
        <p14:creationId xmlns:p14="http://schemas.microsoft.com/office/powerpoint/2010/main" val="3605124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70AC3C-649D-43C3-874A-AF32380CED06}"/>
              </a:ext>
            </a:extLst>
          </p:cNvPr>
          <p:cNvSpPr>
            <a:spLocks noGrp="1"/>
          </p:cNvSpPr>
          <p:nvPr>
            <p:ph type="title"/>
          </p:nvPr>
        </p:nvSpPr>
        <p:spPr/>
        <p:txBody>
          <a:bodyPr/>
          <a:lstStyle/>
          <a:p>
            <a:r>
              <a:rPr lang="nl-NL" dirty="0">
                <a:solidFill>
                  <a:schemeClr val="accent5"/>
                </a:solidFill>
              </a:rPr>
              <a:t>Strategie  | doneren in geld &amp; kennis</a:t>
            </a:r>
          </a:p>
        </p:txBody>
      </p:sp>
      <p:pic>
        <p:nvPicPr>
          <p:cNvPr id="5" name="Afbeelding 4">
            <a:extLst>
              <a:ext uri="{FF2B5EF4-FFF2-40B4-BE49-F238E27FC236}">
                <a16:creationId xmlns:a16="http://schemas.microsoft.com/office/drawing/2014/main" id="{D6F93DE3-DC54-48D7-AB5A-729E2E354ACD}"/>
              </a:ext>
            </a:extLst>
          </p:cNvPr>
          <p:cNvPicPr>
            <a:picLocks noChangeAspect="1"/>
          </p:cNvPicPr>
          <p:nvPr/>
        </p:nvPicPr>
        <p:blipFill rotWithShape="1">
          <a:blip r:embed="rId3">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
        <p:nvSpPr>
          <p:cNvPr id="6" name="Tekstvak 5">
            <a:extLst>
              <a:ext uri="{FF2B5EF4-FFF2-40B4-BE49-F238E27FC236}">
                <a16:creationId xmlns:a16="http://schemas.microsoft.com/office/drawing/2014/main" id="{24744385-5FBB-42E5-A3A8-4703BF8DB744}"/>
              </a:ext>
            </a:extLst>
          </p:cNvPr>
          <p:cNvSpPr txBox="1"/>
          <p:nvPr/>
        </p:nvSpPr>
        <p:spPr>
          <a:xfrm>
            <a:off x="10547350" y="6492875"/>
            <a:ext cx="1612900" cy="215444"/>
          </a:xfrm>
          <a:prstGeom prst="rect">
            <a:avLst/>
          </a:prstGeom>
          <a:noFill/>
        </p:spPr>
        <p:txBody>
          <a:bodyPr wrap="square" rtlCol="0">
            <a:spAutoFit/>
          </a:bodyPr>
          <a:lstStyle/>
          <a:p>
            <a:r>
              <a:rPr lang="nl-NL" sz="800" dirty="0">
                <a:solidFill>
                  <a:schemeClr val="accent5">
                    <a:lumMod val="50000"/>
                  </a:schemeClr>
                </a:solidFill>
              </a:rPr>
              <a:t>Stichting gvoel Beleidsplan 2025</a:t>
            </a:r>
          </a:p>
        </p:txBody>
      </p:sp>
      <p:sp>
        <p:nvSpPr>
          <p:cNvPr id="8" name="Rechthoek 7">
            <a:extLst>
              <a:ext uri="{FF2B5EF4-FFF2-40B4-BE49-F238E27FC236}">
                <a16:creationId xmlns:a16="http://schemas.microsoft.com/office/drawing/2014/main" id="{75AB49DE-268C-4239-BE80-074D46AE7AF2}"/>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9">
            <a:extLst>
              <a:ext uri="{FF2B5EF4-FFF2-40B4-BE49-F238E27FC236}">
                <a16:creationId xmlns:a16="http://schemas.microsoft.com/office/drawing/2014/main" id="{ADE4512A-43F9-4753-942D-5D8CF561BCDF}"/>
              </a:ext>
            </a:extLst>
          </p:cNvPr>
          <p:cNvSpPr txBox="1"/>
          <p:nvPr/>
        </p:nvSpPr>
        <p:spPr>
          <a:xfrm>
            <a:off x="838200" y="114772"/>
            <a:ext cx="2692400" cy="230832"/>
          </a:xfrm>
          <a:prstGeom prst="rect">
            <a:avLst/>
          </a:prstGeom>
          <a:noFill/>
        </p:spPr>
        <p:txBody>
          <a:bodyPr wrap="square" rtlCol="0">
            <a:spAutoFit/>
          </a:bodyPr>
          <a:lstStyle/>
          <a:p>
            <a:r>
              <a:rPr lang="nl-NL" sz="900" dirty="0">
                <a:solidFill>
                  <a:schemeClr val="accent5">
                    <a:lumMod val="50000"/>
                  </a:schemeClr>
                </a:solidFill>
              </a:rPr>
              <a:t>Stichting </a:t>
            </a:r>
            <a:r>
              <a:rPr lang="nl-NL" sz="900" b="1" dirty="0">
                <a:solidFill>
                  <a:schemeClr val="accent5">
                    <a:lumMod val="50000"/>
                  </a:schemeClr>
                </a:solidFill>
              </a:rPr>
              <a:t>gvoel</a:t>
            </a:r>
            <a:r>
              <a:rPr lang="nl-NL" sz="900" dirty="0">
                <a:solidFill>
                  <a:schemeClr val="accent5">
                    <a:lumMod val="50000"/>
                  </a:schemeClr>
                </a:solidFill>
              </a:rPr>
              <a:t> Beleidsplan 2025 – pagina 3</a:t>
            </a:r>
          </a:p>
        </p:txBody>
      </p:sp>
      <p:sp>
        <p:nvSpPr>
          <p:cNvPr id="4" name="Tekstvak 3">
            <a:extLst>
              <a:ext uri="{FF2B5EF4-FFF2-40B4-BE49-F238E27FC236}">
                <a16:creationId xmlns:a16="http://schemas.microsoft.com/office/drawing/2014/main" id="{896159AE-F70B-4EEB-BD2D-D4C2008BE506}"/>
              </a:ext>
            </a:extLst>
          </p:cNvPr>
          <p:cNvSpPr txBox="1"/>
          <p:nvPr/>
        </p:nvSpPr>
        <p:spPr>
          <a:xfrm>
            <a:off x="838200" y="1622337"/>
            <a:ext cx="11024937" cy="1732141"/>
          </a:xfrm>
          <a:prstGeom prst="rect">
            <a:avLst/>
          </a:prstGeom>
          <a:noFill/>
        </p:spPr>
        <p:txBody>
          <a:bodyPr wrap="square" rtlCol="0">
            <a:spAutoFit/>
          </a:bodyPr>
          <a:lstStyle/>
          <a:p>
            <a:pPr marL="0" indent="0">
              <a:lnSpc>
                <a:spcPct val="120000"/>
              </a:lnSpc>
              <a:buNone/>
            </a:pPr>
            <a:r>
              <a:rPr lang="nl-NL" sz="1800" dirty="0"/>
              <a:t>We realiseren onze doelstellingen door middel van: </a:t>
            </a:r>
          </a:p>
          <a:p>
            <a:pPr marL="342900" indent="-342900">
              <a:lnSpc>
                <a:spcPct val="120000"/>
              </a:lnSpc>
              <a:buFont typeface="Arial" panose="020B0604020202020204" pitchFamily="34" charset="0"/>
              <a:buAutoNum type="arabicParenR"/>
            </a:pPr>
            <a:r>
              <a:rPr lang="nl-NL" sz="1800" dirty="0"/>
              <a:t>Het doneren van geld aan initiatieven die op een duurzame wijze bijdragen aan onze visie en missie. </a:t>
            </a:r>
            <a:r>
              <a:rPr lang="nl-NL" dirty="0"/>
              <a:t>                 </a:t>
            </a:r>
            <a:r>
              <a:rPr lang="nl-NL" sz="1800" dirty="0"/>
              <a:t>Een duurzaam initiatief betekent voor gvoel dat de donatie impact heeft op langere termijn. </a:t>
            </a:r>
          </a:p>
          <a:p>
            <a:pPr marL="342900" indent="-342900">
              <a:lnSpc>
                <a:spcPct val="120000"/>
              </a:lnSpc>
              <a:buFont typeface="Arial" panose="020B0604020202020204" pitchFamily="34" charset="0"/>
              <a:buAutoNum type="arabicParenR"/>
            </a:pPr>
            <a:r>
              <a:rPr lang="nl-NL" dirty="0"/>
              <a:t>Het delen van kennis die bijdraagt aan het realiseren van onze visie en missie, bijvoorbeeld op het gebied van financiën of projectmanagement.</a:t>
            </a:r>
            <a:endParaRPr lang="nl-NL" sz="1800" dirty="0"/>
          </a:p>
        </p:txBody>
      </p:sp>
    </p:spTree>
    <p:extLst>
      <p:ext uri="{BB962C8B-B14F-4D97-AF65-F5344CB8AC3E}">
        <p14:creationId xmlns:p14="http://schemas.microsoft.com/office/powerpoint/2010/main" val="85485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70AC3C-649D-43C3-874A-AF32380CED06}"/>
              </a:ext>
            </a:extLst>
          </p:cNvPr>
          <p:cNvSpPr>
            <a:spLocks noGrp="1"/>
          </p:cNvSpPr>
          <p:nvPr>
            <p:ph type="title"/>
          </p:nvPr>
        </p:nvSpPr>
        <p:spPr/>
        <p:txBody>
          <a:bodyPr/>
          <a:lstStyle/>
          <a:p>
            <a:r>
              <a:rPr lang="nl-NL" dirty="0">
                <a:solidFill>
                  <a:schemeClr val="accent5"/>
                </a:solidFill>
              </a:rPr>
              <a:t>Strategie | inkomsten</a:t>
            </a:r>
          </a:p>
        </p:txBody>
      </p:sp>
      <p:pic>
        <p:nvPicPr>
          <p:cNvPr id="5" name="Afbeelding 4">
            <a:extLst>
              <a:ext uri="{FF2B5EF4-FFF2-40B4-BE49-F238E27FC236}">
                <a16:creationId xmlns:a16="http://schemas.microsoft.com/office/drawing/2014/main" id="{D6F93DE3-DC54-48D7-AB5A-729E2E354ACD}"/>
              </a:ext>
            </a:extLst>
          </p:cNvPr>
          <p:cNvPicPr>
            <a:picLocks noChangeAspect="1"/>
          </p:cNvPicPr>
          <p:nvPr/>
        </p:nvPicPr>
        <p:blipFill rotWithShape="1">
          <a:blip r:embed="rId3">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
        <p:nvSpPr>
          <p:cNvPr id="6" name="Tekstvak 5">
            <a:extLst>
              <a:ext uri="{FF2B5EF4-FFF2-40B4-BE49-F238E27FC236}">
                <a16:creationId xmlns:a16="http://schemas.microsoft.com/office/drawing/2014/main" id="{24744385-5FBB-42E5-A3A8-4703BF8DB744}"/>
              </a:ext>
            </a:extLst>
          </p:cNvPr>
          <p:cNvSpPr txBox="1"/>
          <p:nvPr/>
        </p:nvSpPr>
        <p:spPr>
          <a:xfrm>
            <a:off x="10547350" y="6492875"/>
            <a:ext cx="1612900" cy="215444"/>
          </a:xfrm>
          <a:prstGeom prst="rect">
            <a:avLst/>
          </a:prstGeom>
          <a:noFill/>
        </p:spPr>
        <p:txBody>
          <a:bodyPr wrap="square" rtlCol="0">
            <a:spAutoFit/>
          </a:bodyPr>
          <a:lstStyle/>
          <a:p>
            <a:r>
              <a:rPr lang="nl-NL" sz="800" dirty="0">
                <a:solidFill>
                  <a:schemeClr val="accent5">
                    <a:lumMod val="50000"/>
                  </a:schemeClr>
                </a:solidFill>
              </a:rPr>
              <a:t>Stichting gvoel Beleidsplan 2025</a:t>
            </a:r>
          </a:p>
        </p:txBody>
      </p:sp>
      <p:sp>
        <p:nvSpPr>
          <p:cNvPr id="8" name="Rechthoek 7">
            <a:extLst>
              <a:ext uri="{FF2B5EF4-FFF2-40B4-BE49-F238E27FC236}">
                <a16:creationId xmlns:a16="http://schemas.microsoft.com/office/drawing/2014/main" id="{75AB49DE-268C-4239-BE80-074D46AE7AF2}"/>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9">
            <a:extLst>
              <a:ext uri="{FF2B5EF4-FFF2-40B4-BE49-F238E27FC236}">
                <a16:creationId xmlns:a16="http://schemas.microsoft.com/office/drawing/2014/main" id="{ADE4512A-43F9-4753-942D-5D8CF561BCDF}"/>
              </a:ext>
            </a:extLst>
          </p:cNvPr>
          <p:cNvSpPr txBox="1"/>
          <p:nvPr/>
        </p:nvSpPr>
        <p:spPr>
          <a:xfrm>
            <a:off x="838200" y="114772"/>
            <a:ext cx="2692400" cy="230832"/>
          </a:xfrm>
          <a:prstGeom prst="rect">
            <a:avLst/>
          </a:prstGeom>
          <a:noFill/>
        </p:spPr>
        <p:txBody>
          <a:bodyPr wrap="square" rtlCol="0">
            <a:spAutoFit/>
          </a:bodyPr>
          <a:lstStyle/>
          <a:p>
            <a:r>
              <a:rPr lang="nl-NL" sz="900" dirty="0">
                <a:solidFill>
                  <a:schemeClr val="accent5">
                    <a:lumMod val="50000"/>
                  </a:schemeClr>
                </a:solidFill>
              </a:rPr>
              <a:t>Stichting </a:t>
            </a:r>
            <a:r>
              <a:rPr lang="nl-NL" sz="900" b="1" dirty="0">
                <a:solidFill>
                  <a:schemeClr val="accent5">
                    <a:lumMod val="50000"/>
                  </a:schemeClr>
                </a:solidFill>
              </a:rPr>
              <a:t>gvoel</a:t>
            </a:r>
            <a:r>
              <a:rPr lang="nl-NL" sz="900" dirty="0">
                <a:solidFill>
                  <a:schemeClr val="accent5">
                    <a:lumMod val="50000"/>
                  </a:schemeClr>
                </a:solidFill>
              </a:rPr>
              <a:t> Beleidsplan 2025 – pagina 4</a:t>
            </a:r>
          </a:p>
        </p:txBody>
      </p:sp>
      <p:sp>
        <p:nvSpPr>
          <p:cNvPr id="4" name="Tekstvak 3">
            <a:extLst>
              <a:ext uri="{FF2B5EF4-FFF2-40B4-BE49-F238E27FC236}">
                <a16:creationId xmlns:a16="http://schemas.microsoft.com/office/drawing/2014/main" id="{16E0312B-52D4-4E94-B508-FD178EDB2A4B}"/>
              </a:ext>
            </a:extLst>
          </p:cNvPr>
          <p:cNvSpPr txBox="1"/>
          <p:nvPr/>
        </p:nvSpPr>
        <p:spPr>
          <a:xfrm>
            <a:off x="979714" y="1498411"/>
            <a:ext cx="10880558" cy="2031325"/>
          </a:xfrm>
          <a:prstGeom prst="rect">
            <a:avLst/>
          </a:prstGeom>
          <a:noFill/>
        </p:spPr>
        <p:txBody>
          <a:bodyPr wrap="square" rtlCol="0">
            <a:spAutoFit/>
          </a:bodyPr>
          <a:lstStyle/>
          <a:p>
            <a:pPr>
              <a:lnSpc>
                <a:spcPct val="120000"/>
              </a:lnSpc>
            </a:pPr>
            <a:r>
              <a:rPr lang="nl-NL" dirty="0"/>
              <a:t>Stichting gvoel verwerft haar inkomsten door middel van: </a:t>
            </a:r>
          </a:p>
          <a:p>
            <a:pPr marL="285750" indent="-285750">
              <a:lnSpc>
                <a:spcPct val="120000"/>
              </a:lnSpc>
              <a:buFont typeface="Arial" panose="020B0604020202020204" pitchFamily="34" charset="0"/>
              <a:buChar char="•"/>
            </a:pPr>
            <a:r>
              <a:rPr lang="nl-NL" dirty="0"/>
              <a:t>het vergaren van structurele inkomstenbronnen;</a:t>
            </a:r>
          </a:p>
          <a:p>
            <a:pPr marL="285750" indent="-285750">
              <a:lnSpc>
                <a:spcPct val="120000"/>
              </a:lnSpc>
              <a:buFont typeface="Arial" panose="020B0604020202020204" pitchFamily="34" charset="0"/>
              <a:buChar char="•"/>
            </a:pPr>
            <a:r>
              <a:rPr lang="nl-NL" dirty="0"/>
              <a:t>het werven van fondsen via ons netwerk;</a:t>
            </a:r>
          </a:p>
          <a:p>
            <a:pPr marL="285750" indent="-285750">
              <a:lnSpc>
                <a:spcPct val="120000"/>
              </a:lnSpc>
              <a:buFont typeface="Arial" panose="020B0604020202020204" pitchFamily="34" charset="0"/>
              <a:buChar char="•"/>
            </a:pPr>
            <a:r>
              <a:rPr lang="nl-NL" dirty="0"/>
              <a:t>activiteiten te organiseren;</a:t>
            </a:r>
          </a:p>
          <a:p>
            <a:pPr marL="285750" indent="-285750">
              <a:lnSpc>
                <a:spcPct val="120000"/>
              </a:lnSpc>
              <a:buFont typeface="Arial" panose="020B0604020202020204" pitchFamily="34" charset="0"/>
              <a:buChar char="•"/>
            </a:pPr>
            <a:r>
              <a:rPr lang="nl-NL" dirty="0"/>
              <a:t>indirecte werving, bijvoorbeeld door middel van een donatieknop op onze website.</a:t>
            </a:r>
          </a:p>
          <a:p>
            <a:endParaRPr lang="nl-NL" dirty="0"/>
          </a:p>
        </p:txBody>
      </p:sp>
    </p:spTree>
    <p:extLst>
      <p:ext uri="{BB962C8B-B14F-4D97-AF65-F5344CB8AC3E}">
        <p14:creationId xmlns:p14="http://schemas.microsoft.com/office/powerpoint/2010/main" val="4235343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B20118-5C9F-495E-8CB3-C5155D2FD724}"/>
              </a:ext>
            </a:extLst>
          </p:cNvPr>
          <p:cNvSpPr>
            <a:spLocks noGrp="1"/>
          </p:cNvSpPr>
          <p:nvPr>
            <p:ph type="title"/>
          </p:nvPr>
        </p:nvSpPr>
        <p:spPr/>
        <p:txBody>
          <a:bodyPr/>
          <a:lstStyle/>
          <a:p>
            <a:r>
              <a:rPr lang="nl-NL" dirty="0">
                <a:solidFill>
                  <a:schemeClr val="accent5"/>
                </a:solidFill>
              </a:rPr>
              <a:t>Donatiebeleid</a:t>
            </a:r>
          </a:p>
        </p:txBody>
      </p:sp>
      <p:pic>
        <p:nvPicPr>
          <p:cNvPr id="4" name="Afbeelding 3">
            <a:extLst>
              <a:ext uri="{FF2B5EF4-FFF2-40B4-BE49-F238E27FC236}">
                <a16:creationId xmlns:a16="http://schemas.microsoft.com/office/drawing/2014/main" id="{AE25DF62-0840-4001-A245-265F2809B581}"/>
              </a:ext>
            </a:extLst>
          </p:cNvPr>
          <p:cNvPicPr>
            <a:picLocks noChangeAspect="1"/>
          </p:cNvPicPr>
          <p:nvPr/>
        </p:nvPicPr>
        <p:blipFill rotWithShape="1">
          <a:blip r:embed="rId3">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
        <p:nvSpPr>
          <p:cNvPr id="5" name="Tekstvak 4">
            <a:extLst>
              <a:ext uri="{FF2B5EF4-FFF2-40B4-BE49-F238E27FC236}">
                <a16:creationId xmlns:a16="http://schemas.microsoft.com/office/drawing/2014/main" id="{48B29221-BC77-4C6E-9A05-60A9ED0599E6}"/>
              </a:ext>
            </a:extLst>
          </p:cNvPr>
          <p:cNvSpPr txBox="1"/>
          <p:nvPr/>
        </p:nvSpPr>
        <p:spPr>
          <a:xfrm>
            <a:off x="10547350" y="6492875"/>
            <a:ext cx="1612900" cy="215444"/>
          </a:xfrm>
          <a:prstGeom prst="rect">
            <a:avLst/>
          </a:prstGeom>
          <a:noFill/>
        </p:spPr>
        <p:txBody>
          <a:bodyPr wrap="square" rtlCol="0">
            <a:spAutoFit/>
          </a:bodyPr>
          <a:lstStyle/>
          <a:p>
            <a:r>
              <a:rPr lang="nl-NL" sz="800" dirty="0">
                <a:solidFill>
                  <a:schemeClr val="accent5">
                    <a:lumMod val="50000"/>
                  </a:schemeClr>
                </a:solidFill>
              </a:rPr>
              <a:t>Stichting gvoel Beleidsplan 2025</a:t>
            </a:r>
          </a:p>
        </p:txBody>
      </p:sp>
      <p:sp>
        <p:nvSpPr>
          <p:cNvPr id="7" name="Rechthoek 6">
            <a:extLst>
              <a:ext uri="{FF2B5EF4-FFF2-40B4-BE49-F238E27FC236}">
                <a16:creationId xmlns:a16="http://schemas.microsoft.com/office/drawing/2014/main" id="{0572B9B0-796C-4EE5-8AED-00F97DD54863}"/>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9FED5940-D8F2-40C9-956B-96202C67758A}"/>
              </a:ext>
            </a:extLst>
          </p:cNvPr>
          <p:cNvSpPr txBox="1"/>
          <p:nvPr/>
        </p:nvSpPr>
        <p:spPr>
          <a:xfrm>
            <a:off x="838200" y="114772"/>
            <a:ext cx="2692400" cy="230832"/>
          </a:xfrm>
          <a:prstGeom prst="rect">
            <a:avLst/>
          </a:prstGeom>
          <a:noFill/>
        </p:spPr>
        <p:txBody>
          <a:bodyPr wrap="square" rtlCol="0">
            <a:spAutoFit/>
          </a:bodyPr>
          <a:lstStyle/>
          <a:p>
            <a:r>
              <a:rPr lang="nl-NL" sz="900" dirty="0">
                <a:solidFill>
                  <a:schemeClr val="accent5">
                    <a:lumMod val="50000"/>
                  </a:schemeClr>
                </a:solidFill>
              </a:rPr>
              <a:t>Stichting </a:t>
            </a:r>
            <a:r>
              <a:rPr lang="nl-NL" sz="900" b="1" dirty="0">
                <a:solidFill>
                  <a:schemeClr val="accent5">
                    <a:lumMod val="50000"/>
                  </a:schemeClr>
                </a:solidFill>
              </a:rPr>
              <a:t>gvoel</a:t>
            </a:r>
            <a:r>
              <a:rPr lang="nl-NL" sz="900" dirty="0">
                <a:solidFill>
                  <a:schemeClr val="accent5">
                    <a:lumMod val="50000"/>
                  </a:schemeClr>
                </a:solidFill>
              </a:rPr>
              <a:t> Beleidsplan 2025 – pagina 5</a:t>
            </a:r>
          </a:p>
        </p:txBody>
      </p:sp>
      <p:sp>
        <p:nvSpPr>
          <p:cNvPr id="6" name="Tekstvak 5">
            <a:extLst>
              <a:ext uri="{FF2B5EF4-FFF2-40B4-BE49-F238E27FC236}">
                <a16:creationId xmlns:a16="http://schemas.microsoft.com/office/drawing/2014/main" id="{191E81F2-B8EB-46F1-8385-913810629BE6}"/>
              </a:ext>
            </a:extLst>
          </p:cNvPr>
          <p:cNvSpPr txBox="1"/>
          <p:nvPr/>
        </p:nvSpPr>
        <p:spPr>
          <a:xfrm>
            <a:off x="838200" y="1710209"/>
            <a:ext cx="10890250" cy="3693319"/>
          </a:xfrm>
          <a:prstGeom prst="rect">
            <a:avLst/>
          </a:prstGeom>
          <a:noFill/>
        </p:spPr>
        <p:txBody>
          <a:bodyPr wrap="square" rtlCol="0">
            <a:spAutoFit/>
          </a:bodyPr>
          <a:lstStyle/>
          <a:p>
            <a:pPr algn="just"/>
            <a:r>
              <a:rPr lang="nl-NL" dirty="0"/>
              <a:t>We zijn een kleine stichting en hebben beperkt budget, maar willen graag lokaal impact maken. Daarom hebben we de voorkeur om meerdere kleinere initiatieven te helpen. </a:t>
            </a:r>
          </a:p>
          <a:p>
            <a:pPr marL="0" indent="0" algn="just">
              <a:buNone/>
            </a:pPr>
            <a:endParaRPr lang="nl-NL" dirty="0"/>
          </a:p>
          <a:p>
            <a:pPr marL="0" indent="0" algn="just">
              <a:buNone/>
            </a:pPr>
            <a:r>
              <a:rPr lang="nl-NL" dirty="0"/>
              <a:t>Om in aanmerking te komen voor een donatie hanteert gvoel de volgende uitgangspunten:</a:t>
            </a:r>
          </a:p>
          <a:p>
            <a:pPr marL="285750" indent="-285750" algn="just">
              <a:buClr>
                <a:schemeClr val="accent6"/>
              </a:buClr>
              <a:buFont typeface="Arial" panose="020B0604020202020204" pitchFamily="34" charset="0"/>
              <a:buChar char="•"/>
            </a:pPr>
            <a:r>
              <a:rPr lang="nl-NL" dirty="0"/>
              <a:t>De ontvanger van de donatie heeft een ANBI-status;</a:t>
            </a:r>
          </a:p>
          <a:p>
            <a:pPr marL="285750" indent="-285750" algn="just">
              <a:buClr>
                <a:schemeClr val="accent6"/>
              </a:buClr>
              <a:buFont typeface="Arial" panose="020B0604020202020204" pitchFamily="34" charset="0"/>
              <a:buChar char="•"/>
            </a:pPr>
            <a:r>
              <a:rPr lang="nl-NL" dirty="0"/>
              <a:t>De donatie is proportioneel ten opzichte van de totale benodigde opbrengst voor het project;</a:t>
            </a:r>
          </a:p>
          <a:p>
            <a:pPr marL="285750" indent="-285750" algn="just">
              <a:buClr>
                <a:schemeClr val="accent6"/>
              </a:buClr>
              <a:buFont typeface="Arial" panose="020B0604020202020204" pitchFamily="34" charset="0"/>
              <a:buChar char="•"/>
            </a:pPr>
            <a:r>
              <a:rPr lang="nl-NL" dirty="0"/>
              <a:t>Er is commitment van de aanvrager om het doel te verwezenlijken;</a:t>
            </a:r>
          </a:p>
          <a:p>
            <a:pPr marL="285750" indent="-285750" algn="just">
              <a:buClr>
                <a:schemeClr val="accent6"/>
              </a:buClr>
              <a:buFont typeface="Arial" panose="020B0604020202020204" pitchFamily="34" charset="0"/>
              <a:buChar char="•"/>
            </a:pPr>
            <a:r>
              <a:rPr lang="nl-NL" dirty="0"/>
              <a:t>gvoel geeft de voorkeur aan niet periodiek terugkerende aanvragen;</a:t>
            </a:r>
          </a:p>
          <a:p>
            <a:pPr marL="285750" indent="-285750" algn="just">
              <a:buClr>
                <a:schemeClr val="accent6"/>
              </a:buClr>
              <a:buFont typeface="Arial" panose="020B0604020202020204" pitchFamily="34" charset="0"/>
              <a:buChar char="•"/>
            </a:pPr>
            <a:r>
              <a:rPr lang="nl-NL" dirty="0"/>
              <a:t>De aanvrager houdt gvoel op de hoogte van het verloop van het project, zodat de impact van gvoel zoveel mogelijk inzichtelijk wordt;</a:t>
            </a:r>
          </a:p>
          <a:p>
            <a:pPr marL="285750" indent="-285750" algn="just">
              <a:buClr>
                <a:schemeClr val="accent6"/>
              </a:buClr>
              <a:buFont typeface="Arial" panose="020B0604020202020204" pitchFamily="34" charset="0"/>
              <a:buChar char="•"/>
            </a:pPr>
            <a:r>
              <a:rPr lang="nl-NL" dirty="0"/>
              <a:t>De donatie betreft geen activiteit die normaliter ten laste van de exploitatie van een instelling komt;</a:t>
            </a:r>
          </a:p>
          <a:p>
            <a:pPr marL="285750" indent="-285750" algn="just">
              <a:buClr>
                <a:schemeClr val="accent6"/>
              </a:buClr>
              <a:buFont typeface="Arial" panose="020B0604020202020204" pitchFamily="34" charset="0"/>
              <a:buChar char="•"/>
            </a:pPr>
            <a:r>
              <a:rPr lang="nl-NL" dirty="0"/>
              <a:t>Na werving van donaties is er bij continuering een realistische financiering voor het hele project;</a:t>
            </a:r>
          </a:p>
          <a:p>
            <a:pPr marL="285750" indent="-285750" algn="just">
              <a:buClr>
                <a:schemeClr val="accent6"/>
              </a:buClr>
              <a:buFont typeface="Arial" panose="020B0604020202020204" pitchFamily="34" charset="0"/>
              <a:buChar char="•"/>
            </a:pPr>
            <a:r>
              <a:rPr lang="nl-NL" dirty="0"/>
              <a:t>gvoel eist van de aanvrager dat het geld besteed zal worden in behoorlijk bestuur.</a:t>
            </a:r>
          </a:p>
        </p:txBody>
      </p:sp>
    </p:spTree>
    <p:extLst>
      <p:ext uri="{BB962C8B-B14F-4D97-AF65-F5344CB8AC3E}">
        <p14:creationId xmlns:p14="http://schemas.microsoft.com/office/powerpoint/2010/main" val="3342573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B20118-5C9F-495E-8CB3-C5155D2FD724}"/>
              </a:ext>
            </a:extLst>
          </p:cNvPr>
          <p:cNvSpPr>
            <a:spLocks noGrp="1"/>
          </p:cNvSpPr>
          <p:nvPr>
            <p:ph type="title"/>
          </p:nvPr>
        </p:nvSpPr>
        <p:spPr/>
        <p:txBody>
          <a:bodyPr/>
          <a:lstStyle/>
          <a:p>
            <a:r>
              <a:rPr lang="nl-NL" dirty="0">
                <a:solidFill>
                  <a:schemeClr val="accent5"/>
                </a:solidFill>
              </a:rPr>
              <a:t>Donatiebeleid</a:t>
            </a:r>
          </a:p>
        </p:txBody>
      </p:sp>
      <p:pic>
        <p:nvPicPr>
          <p:cNvPr id="4" name="Afbeelding 3">
            <a:extLst>
              <a:ext uri="{FF2B5EF4-FFF2-40B4-BE49-F238E27FC236}">
                <a16:creationId xmlns:a16="http://schemas.microsoft.com/office/drawing/2014/main" id="{AE25DF62-0840-4001-A245-265F2809B581}"/>
              </a:ext>
            </a:extLst>
          </p:cNvPr>
          <p:cNvPicPr>
            <a:picLocks noChangeAspect="1"/>
          </p:cNvPicPr>
          <p:nvPr/>
        </p:nvPicPr>
        <p:blipFill rotWithShape="1">
          <a:blip r:embed="rId3">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
        <p:nvSpPr>
          <p:cNvPr id="5" name="Tekstvak 4">
            <a:extLst>
              <a:ext uri="{FF2B5EF4-FFF2-40B4-BE49-F238E27FC236}">
                <a16:creationId xmlns:a16="http://schemas.microsoft.com/office/drawing/2014/main" id="{48B29221-BC77-4C6E-9A05-60A9ED0599E6}"/>
              </a:ext>
            </a:extLst>
          </p:cNvPr>
          <p:cNvSpPr txBox="1"/>
          <p:nvPr/>
        </p:nvSpPr>
        <p:spPr>
          <a:xfrm>
            <a:off x="10547350" y="6492875"/>
            <a:ext cx="1612900" cy="215444"/>
          </a:xfrm>
          <a:prstGeom prst="rect">
            <a:avLst/>
          </a:prstGeom>
          <a:noFill/>
        </p:spPr>
        <p:txBody>
          <a:bodyPr wrap="square" rtlCol="0">
            <a:spAutoFit/>
          </a:bodyPr>
          <a:lstStyle/>
          <a:p>
            <a:r>
              <a:rPr lang="nl-NL" sz="800" dirty="0">
                <a:solidFill>
                  <a:schemeClr val="accent5">
                    <a:lumMod val="50000"/>
                  </a:schemeClr>
                </a:solidFill>
              </a:rPr>
              <a:t>Stichting gvoel Beleidsplan 2025</a:t>
            </a:r>
          </a:p>
        </p:txBody>
      </p:sp>
      <p:sp>
        <p:nvSpPr>
          <p:cNvPr id="7" name="Rechthoek 6">
            <a:extLst>
              <a:ext uri="{FF2B5EF4-FFF2-40B4-BE49-F238E27FC236}">
                <a16:creationId xmlns:a16="http://schemas.microsoft.com/office/drawing/2014/main" id="{0572B9B0-796C-4EE5-8AED-00F97DD54863}"/>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9FED5940-D8F2-40C9-956B-96202C67758A}"/>
              </a:ext>
            </a:extLst>
          </p:cNvPr>
          <p:cNvSpPr txBox="1"/>
          <p:nvPr/>
        </p:nvSpPr>
        <p:spPr>
          <a:xfrm>
            <a:off x="838200" y="114772"/>
            <a:ext cx="2692400" cy="230832"/>
          </a:xfrm>
          <a:prstGeom prst="rect">
            <a:avLst/>
          </a:prstGeom>
          <a:noFill/>
        </p:spPr>
        <p:txBody>
          <a:bodyPr wrap="square" rtlCol="0">
            <a:spAutoFit/>
          </a:bodyPr>
          <a:lstStyle/>
          <a:p>
            <a:r>
              <a:rPr lang="nl-NL" sz="900" dirty="0">
                <a:solidFill>
                  <a:schemeClr val="accent5">
                    <a:lumMod val="50000"/>
                  </a:schemeClr>
                </a:solidFill>
              </a:rPr>
              <a:t>Stichting </a:t>
            </a:r>
            <a:r>
              <a:rPr lang="nl-NL" sz="900" b="1" dirty="0">
                <a:solidFill>
                  <a:schemeClr val="accent5">
                    <a:lumMod val="50000"/>
                  </a:schemeClr>
                </a:solidFill>
              </a:rPr>
              <a:t>gvoel</a:t>
            </a:r>
            <a:r>
              <a:rPr lang="nl-NL" sz="900" dirty="0">
                <a:solidFill>
                  <a:schemeClr val="accent5">
                    <a:lumMod val="50000"/>
                  </a:schemeClr>
                </a:solidFill>
              </a:rPr>
              <a:t> Beleidsplan 2025 – pagina 6</a:t>
            </a:r>
          </a:p>
        </p:txBody>
      </p:sp>
      <p:sp>
        <p:nvSpPr>
          <p:cNvPr id="6" name="Tekstvak 5">
            <a:extLst>
              <a:ext uri="{FF2B5EF4-FFF2-40B4-BE49-F238E27FC236}">
                <a16:creationId xmlns:a16="http://schemas.microsoft.com/office/drawing/2014/main" id="{92820A67-7F7B-4403-888F-BA09E272CBD7}"/>
              </a:ext>
            </a:extLst>
          </p:cNvPr>
          <p:cNvSpPr txBox="1"/>
          <p:nvPr/>
        </p:nvSpPr>
        <p:spPr>
          <a:xfrm>
            <a:off x="926432" y="1594986"/>
            <a:ext cx="11057992" cy="2031325"/>
          </a:xfrm>
          <a:prstGeom prst="rect">
            <a:avLst/>
          </a:prstGeom>
          <a:noFill/>
        </p:spPr>
        <p:txBody>
          <a:bodyPr wrap="square" rtlCol="0">
            <a:spAutoFit/>
          </a:bodyPr>
          <a:lstStyle/>
          <a:p>
            <a:pPr marL="0" indent="0" algn="just">
              <a:buNone/>
            </a:pPr>
            <a:r>
              <a:rPr lang="nl-NL" dirty="0"/>
              <a:t>Na ontvangst van de aanvraag en bewijs dat er voldaan wordt aan de eerdergenoemde voorwaarden zal het bestuur van gvoel een beslissing nemen over de hoogte van de donatie. Stichting gvoel maakt een keuze op basis van de volgende punten:</a:t>
            </a:r>
          </a:p>
          <a:p>
            <a:pPr marL="0" indent="0" algn="just">
              <a:buNone/>
            </a:pPr>
            <a:endParaRPr lang="nl-NL" dirty="0"/>
          </a:p>
          <a:p>
            <a:pPr marL="285750" indent="-285750" algn="just">
              <a:buClr>
                <a:schemeClr val="accent6"/>
              </a:buClr>
              <a:buFont typeface="Arial" panose="020B0604020202020204" pitchFamily="34" charset="0"/>
              <a:buChar char="•"/>
            </a:pPr>
            <a:r>
              <a:rPr lang="nl-NL" dirty="0"/>
              <a:t>Op welke manier past het initiatief bij de visie en missie van Stichting gvoel? </a:t>
            </a:r>
          </a:p>
          <a:p>
            <a:pPr marL="285750" indent="-285750" algn="just">
              <a:buClr>
                <a:schemeClr val="accent6"/>
              </a:buClr>
              <a:buFont typeface="Arial" panose="020B0604020202020204" pitchFamily="34" charset="0"/>
              <a:buChar char="•"/>
            </a:pPr>
            <a:r>
              <a:rPr lang="nl-NL" dirty="0"/>
              <a:t>Wat is de financiële positie van Stichting gvoel? </a:t>
            </a:r>
          </a:p>
          <a:p>
            <a:pPr marL="285750" indent="-285750" algn="just">
              <a:buClr>
                <a:schemeClr val="accent6"/>
              </a:buClr>
              <a:buFont typeface="Arial" panose="020B0604020202020204" pitchFamily="34" charset="0"/>
              <a:buChar char="•"/>
            </a:pPr>
            <a:r>
              <a:rPr lang="nl-NL" dirty="0"/>
              <a:t>Kunnen we (ook) op een andere manier bijdragen aan het initiatief? </a:t>
            </a:r>
          </a:p>
        </p:txBody>
      </p:sp>
    </p:spTree>
    <p:extLst>
      <p:ext uri="{BB962C8B-B14F-4D97-AF65-F5344CB8AC3E}">
        <p14:creationId xmlns:p14="http://schemas.microsoft.com/office/powerpoint/2010/main" val="415933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88156DB6-105A-4D3E-9781-D3B860C57945}"/>
              </a:ext>
            </a:extLst>
          </p:cNvPr>
          <p:cNvSpPr txBox="1">
            <a:spLocks/>
          </p:cNvSpPr>
          <p:nvPr/>
        </p:nvSpPr>
        <p:spPr>
          <a:xfrm>
            <a:off x="838200" y="2103437"/>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nl-NL" b="1" dirty="0">
                <a:solidFill>
                  <a:schemeClr val="accent5"/>
                </a:solidFill>
              </a:rPr>
              <a:t>Bijlagen</a:t>
            </a:r>
          </a:p>
        </p:txBody>
      </p:sp>
      <p:sp>
        <p:nvSpPr>
          <p:cNvPr id="7" name="Rechthoek 6">
            <a:extLst>
              <a:ext uri="{FF2B5EF4-FFF2-40B4-BE49-F238E27FC236}">
                <a16:creationId xmlns:a16="http://schemas.microsoft.com/office/drawing/2014/main" id="{066A1FA2-3E09-4679-B9E8-B7F97C18CF37}"/>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823998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73763E-BA15-4C0E-A5CD-0AA7AD0014DC}"/>
              </a:ext>
            </a:extLst>
          </p:cNvPr>
          <p:cNvSpPr>
            <a:spLocks noGrp="1"/>
          </p:cNvSpPr>
          <p:nvPr>
            <p:ph type="title"/>
          </p:nvPr>
        </p:nvSpPr>
        <p:spPr/>
        <p:txBody>
          <a:bodyPr/>
          <a:lstStyle/>
          <a:p>
            <a:r>
              <a:rPr lang="nl-NL" dirty="0">
                <a:solidFill>
                  <a:schemeClr val="accent5"/>
                </a:solidFill>
              </a:rPr>
              <a:t>Bijlage 1 Algemene gegevens en bestuur</a:t>
            </a:r>
          </a:p>
        </p:txBody>
      </p:sp>
      <p:sp>
        <p:nvSpPr>
          <p:cNvPr id="3" name="Tijdelijke aanduiding voor inhoud 2">
            <a:extLst>
              <a:ext uri="{FF2B5EF4-FFF2-40B4-BE49-F238E27FC236}">
                <a16:creationId xmlns:a16="http://schemas.microsoft.com/office/drawing/2014/main" id="{61E1288A-BDED-4CD3-A992-99F3724D94E8}"/>
              </a:ext>
            </a:extLst>
          </p:cNvPr>
          <p:cNvSpPr>
            <a:spLocks noGrp="1"/>
          </p:cNvSpPr>
          <p:nvPr>
            <p:ph idx="1"/>
          </p:nvPr>
        </p:nvSpPr>
        <p:spPr>
          <a:xfrm>
            <a:off x="838200" y="1677671"/>
            <a:ext cx="4648200" cy="4351338"/>
          </a:xfrm>
        </p:spPr>
        <p:txBody>
          <a:bodyPr>
            <a:normAutofit/>
          </a:bodyPr>
          <a:lstStyle/>
          <a:p>
            <a:pPr marL="0" indent="0">
              <a:buNone/>
            </a:pPr>
            <a:r>
              <a:rPr lang="nl-NL" b="1" dirty="0"/>
              <a:t>Algemene gegevens</a:t>
            </a:r>
          </a:p>
          <a:p>
            <a:pPr marL="0" indent="0">
              <a:buNone/>
            </a:pPr>
            <a:endParaRPr lang="nl-NL" dirty="0"/>
          </a:p>
        </p:txBody>
      </p:sp>
      <p:graphicFrame>
        <p:nvGraphicFramePr>
          <p:cNvPr id="4" name="Tabel 4">
            <a:extLst>
              <a:ext uri="{FF2B5EF4-FFF2-40B4-BE49-F238E27FC236}">
                <a16:creationId xmlns:a16="http://schemas.microsoft.com/office/drawing/2014/main" id="{AEBB3B7A-6784-498A-B40B-66826012FD00}"/>
              </a:ext>
            </a:extLst>
          </p:cNvPr>
          <p:cNvGraphicFramePr>
            <a:graphicFrameLocks noGrp="1"/>
          </p:cNvGraphicFramePr>
          <p:nvPr>
            <p:extLst>
              <p:ext uri="{D42A27DB-BD31-4B8C-83A1-F6EECF244321}">
                <p14:modId xmlns:p14="http://schemas.microsoft.com/office/powerpoint/2010/main" val="2702692970"/>
              </p:ext>
            </p:extLst>
          </p:nvPr>
        </p:nvGraphicFramePr>
        <p:xfrm>
          <a:off x="838200" y="2222500"/>
          <a:ext cx="5359400" cy="3606800"/>
        </p:xfrm>
        <a:graphic>
          <a:graphicData uri="http://schemas.openxmlformats.org/drawingml/2006/table">
            <a:tbl>
              <a:tblPr firstRow="1" bandRow="1">
                <a:tableStyleId>{2D5ABB26-0587-4C30-8999-92F81FD0307C}</a:tableStyleId>
              </a:tblPr>
              <a:tblGrid>
                <a:gridCol w="2679700">
                  <a:extLst>
                    <a:ext uri="{9D8B030D-6E8A-4147-A177-3AD203B41FA5}">
                      <a16:colId xmlns:a16="http://schemas.microsoft.com/office/drawing/2014/main" val="879995575"/>
                    </a:ext>
                  </a:extLst>
                </a:gridCol>
                <a:gridCol w="2679700">
                  <a:extLst>
                    <a:ext uri="{9D8B030D-6E8A-4147-A177-3AD203B41FA5}">
                      <a16:colId xmlns:a16="http://schemas.microsoft.com/office/drawing/2014/main" val="392811959"/>
                    </a:ext>
                  </a:extLst>
                </a:gridCol>
              </a:tblGrid>
              <a:tr h="370840">
                <a:tc>
                  <a:txBody>
                    <a:bodyPr/>
                    <a:lstStyle/>
                    <a:p>
                      <a:r>
                        <a:rPr lang="nl-NL" dirty="0"/>
                        <a:t>Statutaire naam:</a:t>
                      </a:r>
                    </a:p>
                  </a:txBody>
                  <a:tcPr/>
                </a:tc>
                <a:tc>
                  <a:txBody>
                    <a:bodyPr/>
                    <a:lstStyle/>
                    <a:p>
                      <a:r>
                        <a:rPr lang="nl-NL" dirty="0" err="1"/>
                        <a:t>gvoel</a:t>
                      </a:r>
                      <a:endParaRPr lang="nl-NL" dirty="0"/>
                    </a:p>
                  </a:txBody>
                  <a:tcPr/>
                </a:tc>
                <a:extLst>
                  <a:ext uri="{0D108BD9-81ED-4DB2-BD59-A6C34878D82A}">
                    <a16:rowId xmlns:a16="http://schemas.microsoft.com/office/drawing/2014/main" val="3787890837"/>
                  </a:ext>
                </a:extLst>
              </a:tr>
              <a:tr h="370840">
                <a:tc>
                  <a:txBody>
                    <a:bodyPr/>
                    <a:lstStyle/>
                    <a:p>
                      <a:r>
                        <a:rPr lang="nl-NL" dirty="0"/>
                        <a:t>Organisatietype:</a:t>
                      </a:r>
                    </a:p>
                  </a:txBody>
                  <a:tcPr/>
                </a:tc>
                <a:tc>
                  <a:txBody>
                    <a:bodyPr/>
                    <a:lstStyle/>
                    <a:p>
                      <a:r>
                        <a:rPr lang="nl-NL" dirty="0"/>
                        <a:t>Stichting</a:t>
                      </a:r>
                    </a:p>
                  </a:txBody>
                  <a:tcPr/>
                </a:tc>
                <a:extLst>
                  <a:ext uri="{0D108BD9-81ED-4DB2-BD59-A6C34878D82A}">
                    <a16:rowId xmlns:a16="http://schemas.microsoft.com/office/drawing/2014/main" val="1365748338"/>
                  </a:ext>
                </a:extLst>
              </a:tr>
              <a:tr h="370840">
                <a:tc>
                  <a:txBody>
                    <a:bodyPr/>
                    <a:lstStyle/>
                    <a:p>
                      <a:r>
                        <a:rPr lang="nl-NL" dirty="0"/>
                        <a:t>Opgericht:</a:t>
                      </a:r>
                    </a:p>
                  </a:txBody>
                  <a:tcPr/>
                </a:tc>
                <a:tc>
                  <a:txBody>
                    <a:bodyPr/>
                    <a:lstStyle/>
                    <a:p>
                      <a:r>
                        <a:rPr lang="nl-NL" dirty="0"/>
                        <a:t>30-05-2022</a:t>
                      </a:r>
                    </a:p>
                  </a:txBody>
                  <a:tcPr/>
                </a:tc>
                <a:extLst>
                  <a:ext uri="{0D108BD9-81ED-4DB2-BD59-A6C34878D82A}">
                    <a16:rowId xmlns:a16="http://schemas.microsoft.com/office/drawing/2014/main" val="2580830700"/>
                  </a:ext>
                </a:extLst>
              </a:tr>
              <a:tr h="370840">
                <a:tc>
                  <a:txBody>
                    <a:bodyPr/>
                    <a:lstStyle/>
                    <a:p>
                      <a:r>
                        <a:rPr lang="nl-NL" dirty="0"/>
                        <a:t>KVK nummer:</a:t>
                      </a:r>
                    </a:p>
                  </a:txBody>
                  <a:tcPr/>
                </a:tc>
                <a:tc>
                  <a:txBody>
                    <a:bodyPr/>
                    <a:lstStyle/>
                    <a:p>
                      <a:r>
                        <a:rPr lang="nl-NL" dirty="0"/>
                        <a:t>86529242</a:t>
                      </a:r>
                    </a:p>
                  </a:txBody>
                  <a:tcPr/>
                </a:tc>
                <a:extLst>
                  <a:ext uri="{0D108BD9-81ED-4DB2-BD59-A6C34878D82A}">
                    <a16:rowId xmlns:a16="http://schemas.microsoft.com/office/drawing/2014/main" val="3559763608"/>
                  </a:ext>
                </a:extLst>
              </a:tr>
              <a:tr h="370840">
                <a:tc>
                  <a:txBody>
                    <a:bodyPr/>
                    <a:lstStyle/>
                    <a:p>
                      <a:r>
                        <a:rPr lang="nl-NL" dirty="0"/>
                        <a:t>Fiscaal nummer (RSIN):</a:t>
                      </a:r>
                    </a:p>
                  </a:txBody>
                  <a:tcPr/>
                </a:tc>
                <a:tc>
                  <a:txBody>
                    <a:bodyPr/>
                    <a:lstStyle/>
                    <a:p>
                      <a:r>
                        <a:rPr lang="nl-NL" dirty="0"/>
                        <a:t>863996425</a:t>
                      </a:r>
                    </a:p>
                  </a:txBody>
                  <a:tcPr/>
                </a:tc>
                <a:extLst>
                  <a:ext uri="{0D108BD9-81ED-4DB2-BD59-A6C34878D82A}">
                    <a16:rowId xmlns:a16="http://schemas.microsoft.com/office/drawing/2014/main" val="578005592"/>
                  </a:ext>
                </a:extLst>
              </a:tr>
              <a:tr h="370840">
                <a:tc>
                  <a:txBody>
                    <a:bodyPr/>
                    <a:lstStyle/>
                    <a:p>
                      <a:r>
                        <a:rPr lang="nl-NL" dirty="0"/>
                        <a:t>Postadres:</a:t>
                      </a:r>
                    </a:p>
                  </a:txBody>
                  <a:tcPr/>
                </a:tc>
                <a:tc>
                  <a:txBody>
                    <a:bodyPr/>
                    <a:lstStyle/>
                    <a:p>
                      <a:r>
                        <a:rPr lang="nl-NL" dirty="0"/>
                        <a:t>Stationsweg 73C</a:t>
                      </a:r>
                    </a:p>
                    <a:p>
                      <a:r>
                        <a:rPr lang="nl-NL" dirty="0"/>
                        <a:t>6711 PL Ede</a:t>
                      </a:r>
                    </a:p>
                  </a:txBody>
                  <a:tcPr/>
                </a:tc>
                <a:extLst>
                  <a:ext uri="{0D108BD9-81ED-4DB2-BD59-A6C34878D82A}">
                    <a16:rowId xmlns:a16="http://schemas.microsoft.com/office/drawing/2014/main" val="2804877949"/>
                  </a:ext>
                </a:extLst>
              </a:tr>
              <a:tr h="370840">
                <a:tc>
                  <a:txBody>
                    <a:bodyPr/>
                    <a:lstStyle/>
                    <a:p>
                      <a:r>
                        <a:rPr lang="nl-NL" dirty="0"/>
                        <a:t>Telefoonnummer:</a:t>
                      </a:r>
                    </a:p>
                  </a:txBody>
                  <a:tcPr/>
                </a:tc>
                <a:tc>
                  <a:txBody>
                    <a:bodyPr/>
                    <a:lstStyle/>
                    <a:p>
                      <a:r>
                        <a:rPr lang="nl-NL" dirty="0"/>
                        <a:t>(+31) 6 22 75 80 95</a:t>
                      </a:r>
                    </a:p>
                  </a:txBody>
                  <a:tcPr/>
                </a:tc>
                <a:extLst>
                  <a:ext uri="{0D108BD9-81ED-4DB2-BD59-A6C34878D82A}">
                    <a16:rowId xmlns:a16="http://schemas.microsoft.com/office/drawing/2014/main" val="3204542023"/>
                  </a:ext>
                </a:extLst>
              </a:tr>
              <a:tr h="370840">
                <a:tc>
                  <a:txBody>
                    <a:bodyPr/>
                    <a:lstStyle/>
                    <a:p>
                      <a:r>
                        <a:rPr lang="nl-NL" dirty="0"/>
                        <a:t>Website:</a:t>
                      </a:r>
                    </a:p>
                  </a:txBody>
                  <a:tcPr/>
                </a:tc>
                <a:tc>
                  <a:txBody>
                    <a:bodyPr/>
                    <a:lstStyle/>
                    <a:p>
                      <a:r>
                        <a:rPr lang="nl-NL" dirty="0"/>
                        <a:t>www.gvoel.nl</a:t>
                      </a:r>
                    </a:p>
                  </a:txBody>
                  <a:tcPr/>
                </a:tc>
                <a:extLst>
                  <a:ext uri="{0D108BD9-81ED-4DB2-BD59-A6C34878D82A}">
                    <a16:rowId xmlns:a16="http://schemas.microsoft.com/office/drawing/2014/main" val="3906648851"/>
                  </a:ext>
                </a:extLst>
              </a:tr>
              <a:tr h="370840">
                <a:tc>
                  <a:txBody>
                    <a:bodyPr/>
                    <a:lstStyle/>
                    <a:p>
                      <a:r>
                        <a:rPr lang="nl-NL" dirty="0"/>
                        <a:t>E-mail:</a:t>
                      </a:r>
                    </a:p>
                  </a:txBody>
                  <a:tcPr/>
                </a:tc>
                <a:tc>
                  <a:txBody>
                    <a:bodyPr/>
                    <a:lstStyle/>
                    <a:p>
                      <a:r>
                        <a:rPr lang="nl-NL" dirty="0"/>
                        <a:t>info@gvoel.nl</a:t>
                      </a:r>
                    </a:p>
                  </a:txBody>
                  <a:tcPr/>
                </a:tc>
                <a:extLst>
                  <a:ext uri="{0D108BD9-81ED-4DB2-BD59-A6C34878D82A}">
                    <a16:rowId xmlns:a16="http://schemas.microsoft.com/office/drawing/2014/main" val="3434130491"/>
                  </a:ext>
                </a:extLst>
              </a:tr>
            </a:tbl>
          </a:graphicData>
        </a:graphic>
      </p:graphicFrame>
      <p:graphicFrame>
        <p:nvGraphicFramePr>
          <p:cNvPr id="5" name="Tabel 4">
            <a:extLst>
              <a:ext uri="{FF2B5EF4-FFF2-40B4-BE49-F238E27FC236}">
                <a16:creationId xmlns:a16="http://schemas.microsoft.com/office/drawing/2014/main" id="{FE7499CE-5072-4CBA-B0CE-63B62E6F0134}"/>
              </a:ext>
            </a:extLst>
          </p:cNvPr>
          <p:cNvGraphicFramePr>
            <a:graphicFrameLocks noGrp="1"/>
          </p:cNvGraphicFramePr>
          <p:nvPr>
            <p:extLst>
              <p:ext uri="{D42A27DB-BD31-4B8C-83A1-F6EECF244321}">
                <p14:modId xmlns:p14="http://schemas.microsoft.com/office/powerpoint/2010/main" val="2085826539"/>
              </p:ext>
            </p:extLst>
          </p:nvPr>
        </p:nvGraphicFramePr>
        <p:xfrm>
          <a:off x="6553200" y="2222501"/>
          <a:ext cx="5359400" cy="4095147"/>
        </p:xfrm>
        <a:graphic>
          <a:graphicData uri="http://schemas.openxmlformats.org/drawingml/2006/table">
            <a:tbl>
              <a:tblPr firstRow="1" bandRow="1">
                <a:tableStyleId>{2D5ABB26-0587-4C30-8999-92F81FD0307C}</a:tableStyleId>
              </a:tblPr>
              <a:tblGrid>
                <a:gridCol w="1476316">
                  <a:extLst>
                    <a:ext uri="{9D8B030D-6E8A-4147-A177-3AD203B41FA5}">
                      <a16:colId xmlns:a16="http://schemas.microsoft.com/office/drawing/2014/main" val="879995575"/>
                    </a:ext>
                  </a:extLst>
                </a:gridCol>
                <a:gridCol w="3883084">
                  <a:extLst>
                    <a:ext uri="{9D8B030D-6E8A-4147-A177-3AD203B41FA5}">
                      <a16:colId xmlns:a16="http://schemas.microsoft.com/office/drawing/2014/main" val="392811959"/>
                    </a:ext>
                  </a:extLst>
                </a:gridCol>
              </a:tblGrid>
              <a:tr h="234834">
                <a:tc>
                  <a:txBody>
                    <a:bodyPr/>
                    <a:lstStyle/>
                    <a:p>
                      <a:r>
                        <a:rPr lang="nl-NL" sz="1100" b="1" dirty="0"/>
                        <a:t>Functie:</a:t>
                      </a:r>
                    </a:p>
                  </a:txBody>
                  <a:tcPr/>
                </a:tc>
                <a:tc>
                  <a:txBody>
                    <a:bodyPr/>
                    <a:lstStyle/>
                    <a:p>
                      <a:r>
                        <a:rPr lang="nl-NL" sz="1100" dirty="0"/>
                        <a:t>Voorzitter</a:t>
                      </a:r>
                    </a:p>
                  </a:txBody>
                  <a:tcPr/>
                </a:tc>
                <a:extLst>
                  <a:ext uri="{0D108BD9-81ED-4DB2-BD59-A6C34878D82A}">
                    <a16:rowId xmlns:a16="http://schemas.microsoft.com/office/drawing/2014/main" val="3787890837"/>
                  </a:ext>
                </a:extLst>
              </a:tr>
              <a:tr h="234834">
                <a:tc>
                  <a:txBody>
                    <a:bodyPr/>
                    <a:lstStyle/>
                    <a:p>
                      <a:r>
                        <a:rPr lang="nl-NL" sz="1100" b="1" dirty="0"/>
                        <a:t>Naam:</a:t>
                      </a:r>
                    </a:p>
                  </a:txBody>
                  <a:tcPr/>
                </a:tc>
                <a:tc>
                  <a:txBody>
                    <a:bodyPr/>
                    <a:lstStyle/>
                    <a:p>
                      <a:r>
                        <a:rPr lang="nl-NL" sz="1100" dirty="0"/>
                        <a:t>Meggie Derks</a:t>
                      </a:r>
                    </a:p>
                  </a:txBody>
                  <a:tcPr/>
                </a:tc>
                <a:extLst>
                  <a:ext uri="{0D108BD9-81ED-4DB2-BD59-A6C34878D82A}">
                    <a16:rowId xmlns:a16="http://schemas.microsoft.com/office/drawing/2014/main" val="1365748338"/>
                  </a:ext>
                </a:extLst>
              </a:tr>
              <a:tr h="272849">
                <a:tc>
                  <a:txBody>
                    <a:bodyPr/>
                    <a:lstStyle/>
                    <a:p>
                      <a:r>
                        <a:rPr lang="nl-NL" sz="1100" b="1" dirty="0"/>
                        <a:t>Bevoegdheid:</a:t>
                      </a:r>
                    </a:p>
                  </a:txBody>
                  <a:tcPr/>
                </a:tc>
                <a:tc>
                  <a:txBody>
                    <a:bodyPr/>
                    <a:lstStyle/>
                    <a:p>
                      <a:r>
                        <a:rPr lang="nl-NL" sz="1100" dirty="0"/>
                        <a:t>Gezamenlijk bevoegd (met andere bestuurder(s), zie statuten)</a:t>
                      </a:r>
                    </a:p>
                  </a:txBody>
                  <a:tcPr/>
                </a:tc>
                <a:extLst>
                  <a:ext uri="{0D108BD9-81ED-4DB2-BD59-A6C34878D82A}">
                    <a16:rowId xmlns:a16="http://schemas.microsoft.com/office/drawing/2014/main" val="3559763608"/>
                  </a:ext>
                </a:extLst>
              </a:tr>
              <a:tr h="234834">
                <a:tc>
                  <a:txBody>
                    <a:bodyPr/>
                    <a:lstStyle/>
                    <a:p>
                      <a:endParaRPr lang="nl-NL" sz="1100" dirty="0"/>
                    </a:p>
                  </a:txBody>
                  <a:tcPr/>
                </a:tc>
                <a:tc>
                  <a:txBody>
                    <a:bodyPr/>
                    <a:lstStyle/>
                    <a:p>
                      <a:endParaRPr lang="nl-NL" sz="1100" dirty="0"/>
                    </a:p>
                  </a:txBody>
                  <a:tcPr/>
                </a:tc>
                <a:extLst>
                  <a:ext uri="{0D108BD9-81ED-4DB2-BD59-A6C34878D82A}">
                    <a16:rowId xmlns:a16="http://schemas.microsoft.com/office/drawing/2014/main" val="2348932805"/>
                  </a:ext>
                </a:extLst>
              </a:tr>
              <a:tr h="234834">
                <a:tc>
                  <a:txBody>
                    <a:bodyPr/>
                    <a:lstStyle/>
                    <a:p>
                      <a:r>
                        <a:rPr lang="nl-NL" sz="1100" b="1" dirty="0"/>
                        <a:t>Functie:</a:t>
                      </a:r>
                    </a:p>
                  </a:txBody>
                  <a:tcPr/>
                </a:tc>
                <a:tc>
                  <a:txBody>
                    <a:bodyPr/>
                    <a:lstStyle/>
                    <a:p>
                      <a:r>
                        <a:rPr lang="nl-NL" sz="1100" dirty="0"/>
                        <a:t>Penningmeester</a:t>
                      </a:r>
                    </a:p>
                  </a:txBody>
                  <a:tcPr/>
                </a:tc>
                <a:extLst>
                  <a:ext uri="{0D108BD9-81ED-4DB2-BD59-A6C34878D82A}">
                    <a16:rowId xmlns:a16="http://schemas.microsoft.com/office/drawing/2014/main" val="578005592"/>
                  </a:ext>
                </a:extLst>
              </a:tr>
              <a:tr h="234834">
                <a:tc>
                  <a:txBody>
                    <a:bodyPr/>
                    <a:lstStyle/>
                    <a:p>
                      <a:r>
                        <a:rPr lang="nl-NL" sz="1100" b="1" dirty="0"/>
                        <a:t>Naam:</a:t>
                      </a:r>
                    </a:p>
                  </a:txBody>
                  <a:tcPr/>
                </a:tc>
                <a:tc>
                  <a:txBody>
                    <a:bodyPr/>
                    <a:lstStyle/>
                    <a:p>
                      <a:r>
                        <a:rPr lang="nl-NL" sz="1100" dirty="0"/>
                        <a:t>Cas Rijfkogel</a:t>
                      </a:r>
                    </a:p>
                  </a:txBody>
                  <a:tcPr/>
                </a:tc>
                <a:extLst>
                  <a:ext uri="{0D108BD9-81ED-4DB2-BD59-A6C34878D82A}">
                    <a16:rowId xmlns:a16="http://schemas.microsoft.com/office/drawing/2014/main" val="2804877949"/>
                  </a:ext>
                </a:extLst>
              </a:tr>
              <a:tr h="272849">
                <a:tc>
                  <a:txBody>
                    <a:bodyPr/>
                    <a:lstStyle/>
                    <a:p>
                      <a:r>
                        <a:rPr lang="nl-NL" sz="1100" b="1" dirty="0"/>
                        <a:t>Bevoegdheid:</a:t>
                      </a:r>
                    </a:p>
                  </a:txBody>
                  <a:tcPr/>
                </a:tc>
                <a:tc>
                  <a:txBody>
                    <a:bodyPr/>
                    <a:lstStyle/>
                    <a:p>
                      <a:r>
                        <a:rPr lang="nl-NL" sz="1100" dirty="0"/>
                        <a:t>Gezamenlijk bevoegd (met andere bestuurder(s), zie statuten)</a:t>
                      </a:r>
                    </a:p>
                  </a:txBody>
                  <a:tcPr/>
                </a:tc>
                <a:extLst>
                  <a:ext uri="{0D108BD9-81ED-4DB2-BD59-A6C34878D82A}">
                    <a16:rowId xmlns:a16="http://schemas.microsoft.com/office/drawing/2014/main" val="3906648851"/>
                  </a:ext>
                </a:extLst>
              </a:tr>
              <a:tr h="234834">
                <a:tc>
                  <a:txBody>
                    <a:bodyPr/>
                    <a:lstStyle/>
                    <a:p>
                      <a:endParaRPr lang="nl-NL" sz="1100" dirty="0"/>
                    </a:p>
                  </a:txBody>
                  <a:tcPr/>
                </a:tc>
                <a:tc>
                  <a:txBody>
                    <a:bodyPr/>
                    <a:lstStyle/>
                    <a:p>
                      <a:endParaRPr lang="nl-NL" sz="1100" dirty="0"/>
                    </a:p>
                  </a:txBody>
                  <a:tcPr/>
                </a:tc>
                <a:extLst>
                  <a:ext uri="{0D108BD9-81ED-4DB2-BD59-A6C34878D82A}">
                    <a16:rowId xmlns:a16="http://schemas.microsoft.com/office/drawing/2014/main" val="3434130491"/>
                  </a:ext>
                </a:extLst>
              </a:tr>
              <a:tr h="234834">
                <a:tc>
                  <a:txBody>
                    <a:bodyPr/>
                    <a:lstStyle/>
                    <a:p>
                      <a:r>
                        <a:rPr lang="nl-NL" sz="1100" b="1" dirty="0"/>
                        <a:t>Functie:</a:t>
                      </a:r>
                    </a:p>
                  </a:txBody>
                  <a:tcPr/>
                </a:tc>
                <a:tc>
                  <a:txBody>
                    <a:bodyPr/>
                    <a:lstStyle/>
                    <a:p>
                      <a:r>
                        <a:rPr lang="nl-NL" sz="1100" dirty="0"/>
                        <a:t>Secretaris</a:t>
                      </a:r>
                    </a:p>
                  </a:txBody>
                  <a:tcPr/>
                </a:tc>
                <a:extLst>
                  <a:ext uri="{0D108BD9-81ED-4DB2-BD59-A6C34878D82A}">
                    <a16:rowId xmlns:a16="http://schemas.microsoft.com/office/drawing/2014/main" val="2060367687"/>
                  </a:ext>
                </a:extLst>
              </a:tr>
              <a:tr h="234834">
                <a:tc>
                  <a:txBody>
                    <a:bodyPr/>
                    <a:lstStyle/>
                    <a:p>
                      <a:r>
                        <a:rPr lang="nl-NL" sz="1100" b="1" dirty="0"/>
                        <a:t>Naam:</a:t>
                      </a:r>
                    </a:p>
                  </a:txBody>
                  <a:tcPr/>
                </a:tc>
                <a:tc>
                  <a:txBody>
                    <a:bodyPr/>
                    <a:lstStyle/>
                    <a:p>
                      <a:r>
                        <a:rPr lang="nl-NL" sz="1100" dirty="0"/>
                        <a:t>Meilin Schaap </a:t>
                      </a:r>
                    </a:p>
                  </a:txBody>
                  <a:tcPr/>
                </a:tc>
                <a:extLst>
                  <a:ext uri="{0D108BD9-81ED-4DB2-BD59-A6C34878D82A}">
                    <a16:rowId xmlns:a16="http://schemas.microsoft.com/office/drawing/2014/main" val="2079080972"/>
                  </a:ext>
                </a:extLst>
              </a:tr>
              <a:tr h="272849">
                <a:tc>
                  <a:txBody>
                    <a:bodyPr/>
                    <a:lstStyle/>
                    <a:p>
                      <a:r>
                        <a:rPr lang="nl-NL" sz="1100" b="1" dirty="0"/>
                        <a:t>Bevoegdheid:</a:t>
                      </a:r>
                    </a:p>
                  </a:txBody>
                  <a:tcPr/>
                </a:tc>
                <a:tc>
                  <a:txBody>
                    <a:bodyPr/>
                    <a:lstStyle/>
                    <a:p>
                      <a:r>
                        <a:rPr lang="nl-NL" sz="1100" dirty="0"/>
                        <a:t>Gezamenlijk bevoegd (met andere bestuurder(s), zie statuten)</a:t>
                      </a:r>
                    </a:p>
                  </a:txBody>
                  <a:tcPr/>
                </a:tc>
                <a:extLst>
                  <a:ext uri="{0D108BD9-81ED-4DB2-BD59-A6C34878D82A}">
                    <a16:rowId xmlns:a16="http://schemas.microsoft.com/office/drawing/2014/main" val="3972195902"/>
                  </a:ext>
                </a:extLst>
              </a:tr>
              <a:tr h="240836">
                <a:tc>
                  <a:txBody>
                    <a:bodyPr/>
                    <a:lstStyle/>
                    <a:p>
                      <a:endParaRPr lang="nl-NL" sz="1100" dirty="0"/>
                    </a:p>
                  </a:txBody>
                  <a:tcPr/>
                </a:tc>
                <a:tc>
                  <a:txBody>
                    <a:bodyPr/>
                    <a:lstStyle/>
                    <a:p>
                      <a:endParaRPr lang="nl-NL" sz="1100" dirty="0"/>
                    </a:p>
                  </a:txBody>
                  <a:tcPr/>
                </a:tc>
                <a:extLst>
                  <a:ext uri="{0D108BD9-81ED-4DB2-BD59-A6C34878D82A}">
                    <a16:rowId xmlns:a16="http://schemas.microsoft.com/office/drawing/2014/main" val="866991683"/>
                  </a:ext>
                </a:extLst>
              </a:tr>
              <a:tr h="240836">
                <a:tc>
                  <a:txBody>
                    <a:bodyPr/>
                    <a:lstStyle/>
                    <a:p>
                      <a:r>
                        <a:rPr lang="nl-NL" sz="1100" b="1" dirty="0"/>
                        <a:t>Functie: </a:t>
                      </a:r>
                    </a:p>
                  </a:txBody>
                  <a:tcPr/>
                </a:tc>
                <a:tc>
                  <a:txBody>
                    <a:bodyPr/>
                    <a:lstStyle/>
                    <a:p>
                      <a:r>
                        <a:rPr lang="nl-NL" sz="1100" dirty="0"/>
                        <a:t>Beleidsadviseurs </a:t>
                      </a:r>
                    </a:p>
                  </a:txBody>
                  <a:tcPr/>
                </a:tc>
                <a:extLst>
                  <a:ext uri="{0D108BD9-81ED-4DB2-BD59-A6C34878D82A}">
                    <a16:rowId xmlns:a16="http://schemas.microsoft.com/office/drawing/2014/main" val="3309231177"/>
                  </a:ext>
                </a:extLst>
              </a:tr>
              <a:tr h="240836">
                <a:tc>
                  <a:txBody>
                    <a:bodyPr/>
                    <a:lstStyle/>
                    <a:p>
                      <a:r>
                        <a:rPr lang="nl-NL" sz="1100" b="1" dirty="0"/>
                        <a:t>Naam: </a:t>
                      </a:r>
                    </a:p>
                  </a:txBody>
                  <a:tcPr/>
                </a:tc>
                <a:tc>
                  <a:txBody>
                    <a:bodyPr/>
                    <a:lstStyle/>
                    <a:p>
                      <a:r>
                        <a:rPr lang="nl-NL" sz="1100" dirty="0"/>
                        <a:t>Laura Bongers, Bram Gorter, Lisanne van ‘t Sant </a:t>
                      </a:r>
                    </a:p>
                  </a:txBody>
                  <a:tcPr/>
                </a:tc>
                <a:extLst>
                  <a:ext uri="{0D108BD9-81ED-4DB2-BD59-A6C34878D82A}">
                    <a16:rowId xmlns:a16="http://schemas.microsoft.com/office/drawing/2014/main" val="3082045396"/>
                  </a:ext>
                </a:extLst>
              </a:tr>
              <a:tr h="386785">
                <a:tc>
                  <a:txBody>
                    <a:bodyPr/>
                    <a:lstStyle/>
                    <a:p>
                      <a:r>
                        <a:rPr lang="nl-NL" sz="1100" b="1" dirty="0"/>
                        <a:t>Bevoegdheid: </a:t>
                      </a:r>
                    </a:p>
                  </a:txBody>
                  <a:tcPr/>
                </a:tc>
                <a:tc>
                  <a:txBody>
                    <a:bodyPr/>
                    <a:lstStyle/>
                    <a:p>
                      <a:r>
                        <a:rPr lang="nl-NL" sz="1100" dirty="0"/>
                        <a:t>Adviseert het bestuur van Stichting gvoel ten aanzien van het beleid. </a:t>
                      </a:r>
                    </a:p>
                  </a:txBody>
                  <a:tcPr/>
                </a:tc>
                <a:extLst>
                  <a:ext uri="{0D108BD9-81ED-4DB2-BD59-A6C34878D82A}">
                    <a16:rowId xmlns:a16="http://schemas.microsoft.com/office/drawing/2014/main" val="898580793"/>
                  </a:ext>
                </a:extLst>
              </a:tr>
            </a:tbl>
          </a:graphicData>
        </a:graphic>
      </p:graphicFrame>
      <p:pic>
        <p:nvPicPr>
          <p:cNvPr id="7" name="Afbeelding 6">
            <a:extLst>
              <a:ext uri="{FF2B5EF4-FFF2-40B4-BE49-F238E27FC236}">
                <a16:creationId xmlns:a16="http://schemas.microsoft.com/office/drawing/2014/main" id="{E5D7852F-C81F-47EF-AB32-9D058A54085D}"/>
              </a:ext>
            </a:extLst>
          </p:cNvPr>
          <p:cNvPicPr>
            <a:picLocks noChangeAspect="1"/>
          </p:cNvPicPr>
          <p:nvPr/>
        </p:nvPicPr>
        <p:blipFill rotWithShape="1">
          <a:blip r:embed="rId2">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
        <p:nvSpPr>
          <p:cNvPr id="8" name="Tekstvak 7">
            <a:extLst>
              <a:ext uri="{FF2B5EF4-FFF2-40B4-BE49-F238E27FC236}">
                <a16:creationId xmlns:a16="http://schemas.microsoft.com/office/drawing/2014/main" id="{3314A937-C969-440A-8A93-68AE39BAA99D}"/>
              </a:ext>
            </a:extLst>
          </p:cNvPr>
          <p:cNvSpPr txBox="1"/>
          <p:nvPr/>
        </p:nvSpPr>
        <p:spPr>
          <a:xfrm>
            <a:off x="10547350" y="6492875"/>
            <a:ext cx="1612900" cy="215444"/>
          </a:xfrm>
          <a:prstGeom prst="rect">
            <a:avLst/>
          </a:prstGeom>
          <a:noFill/>
        </p:spPr>
        <p:txBody>
          <a:bodyPr wrap="square" rtlCol="0">
            <a:spAutoFit/>
          </a:bodyPr>
          <a:lstStyle/>
          <a:p>
            <a:r>
              <a:rPr lang="nl-NL" sz="800" dirty="0">
                <a:solidFill>
                  <a:schemeClr val="accent5">
                    <a:lumMod val="50000"/>
                  </a:schemeClr>
                </a:solidFill>
              </a:rPr>
              <a:t>Stichting gvoel Beleidsplan 2025</a:t>
            </a:r>
          </a:p>
        </p:txBody>
      </p:sp>
      <p:sp>
        <p:nvSpPr>
          <p:cNvPr id="10" name="Rechthoek 9">
            <a:extLst>
              <a:ext uri="{FF2B5EF4-FFF2-40B4-BE49-F238E27FC236}">
                <a16:creationId xmlns:a16="http://schemas.microsoft.com/office/drawing/2014/main" id="{F59EA265-C23B-4789-8D4E-7743609C8A5A}"/>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Tekstvak 11">
            <a:extLst>
              <a:ext uri="{FF2B5EF4-FFF2-40B4-BE49-F238E27FC236}">
                <a16:creationId xmlns:a16="http://schemas.microsoft.com/office/drawing/2014/main" id="{E5038921-0185-4142-873E-969728738721}"/>
              </a:ext>
            </a:extLst>
          </p:cNvPr>
          <p:cNvSpPr txBox="1"/>
          <p:nvPr/>
        </p:nvSpPr>
        <p:spPr>
          <a:xfrm>
            <a:off x="838200" y="114772"/>
            <a:ext cx="2692400" cy="230832"/>
          </a:xfrm>
          <a:prstGeom prst="rect">
            <a:avLst/>
          </a:prstGeom>
          <a:noFill/>
        </p:spPr>
        <p:txBody>
          <a:bodyPr wrap="square" rtlCol="0">
            <a:spAutoFit/>
          </a:bodyPr>
          <a:lstStyle/>
          <a:p>
            <a:r>
              <a:rPr lang="nl-NL" sz="900" dirty="0">
                <a:solidFill>
                  <a:schemeClr val="accent5">
                    <a:lumMod val="50000"/>
                  </a:schemeClr>
                </a:solidFill>
              </a:rPr>
              <a:t>Stichting </a:t>
            </a:r>
            <a:r>
              <a:rPr lang="nl-NL" sz="900" b="1" dirty="0">
                <a:solidFill>
                  <a:schemeClr val="accent5">
                    <a:lumMod val="50000"/>
                  </a:schemeClr>
                </a:solidFill>
              </a:rPr>
              <a:t>gvoel</a:t>
            </a:r>
            <a:r>
              <a:rPr lang="nl-NL" sz="900" dirty="0">
                <a:solidFill>
                  <a:schemeClr val="accent5">
                    <a:lumMod val="50000"/>
                  </a:schemeClr>
                </a:solidFill>
              </a:rPr>
              <a:t> Beleidsplan 2025 – pagina 7</a:t>
            </a:r>
          </a:p>
        </p:txBody>
      </p:sp>
      <p:sp>
        <p:nvSpPr>
          <p:cNvPr id="6" name="Tijdelijke aanduiding voor inhoud 2">
            <a:extLst>
              <a:ext uri="{FF2B5EF4-FFF2-40B4-BE49-F238E27FC236}">
                <a16:creationId xmlns:a16="http://schemas.microsoft.com/office/drawing/2014/main" id="{1C501F65-88B5-482A-8428-0D77F2E18D7D}"/>
              </a:ext>
            </a:extLst>
          </p:cNvPr>
          <p:cNvSpPr txBox="1">
            <a:spLocks/>
          </p:cNvSpPr>
          <p:nvPr/>
        </p:nvSpPr>
        <p:spPr>
          <a:xfrm>
            <a:off x="6553200" y="1677671"/>
            <a:ext cx="5181600" cy="46399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b="1" dirty="0"/>
              <a:t>Bestuur</a:t>
            </a:r>
          </a:p>
          <a:p>
            <a:pPr marL="0" indent="0">
              <a:buFont typeface="Arial" panose="020B0604020202020204" pitchFamily="34" charset="0"/>
              <a:buNone/>
            </a:pPr>
            <a:endParaRPr lang="nl-NL" dirty="0"/>
          </a:p>
        </p:txBody>
      </p:sp>
    </p:spTree>
    <p:extLst>
      <p:ext uri="{BB962C8B-B14F-4D97-AF65-F5344CB8AC3E}">
        <p14:creationId xmlns:p14="http://schemas.microsoft.com/office/powerpoint/2010/main" val="1069194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0AD4E6-88FD-4B6A-B15C-4CDCEC4B2A93}"/>
              </a:ext>
            </a:extLst>
          </p:cNvPr>
          <p:cNvSpPr>
            <a:spLocks noGrp="1"/>
          </p:cNvSpPr>
          <p:nvPr>
            <p:ph type="title"/>
          </p:nvPr>
        </p:nvSpPr>
        <p:spPr/>
        <p:txBody>
          <a:bodyPr/>
          <a:lstStyle/>
          <a:p>
            <a:r>
              <a:rPr lang="nl-NL" dirty="0">
                <a:solidFill>
                  <a:schemeClr val="accent5"/>
                </a:solidFill>
              </a:rPr>
              <a:t>Bijlage 2 Werkwijze bestuur (1)</a:t>
            </a:r>
          </a:p>
        </p:txBody>
      </p:sp>
      <p:sp>
        <p:nvSpPr>
          <p:cNvPr id="5" name="Tijdelijke aanduiding voor inhoud 4">
            <a:extLst>
              <a:ext uri="{FF2B5EF4-FFF2-40B4-BE49-F238E27FC236}">
                <a16:creationId xmlns:a16="http://schemas.microsoft.com/office/drawing/2014/main" id="{241C2BFA-23BE-44AF-BAF9-E38356E73B21}"/>
              </a:ext>
            </a:extLst>
          </p:cNvPr>
          <p:cNvSpPr>
            <a:spLocks noGrp="1"/>
          </p:cNvSpPr>
          <p:nvPr>
            <p:ph idx="1"/>
          </p:nvPr>
        </p:nvSpPr>
        <p:spPr>
          <a:xfrm>
            <a:off x="838200" y="1825625"/>
            <a:ext cx="10515600" cy="4667250"/>
          </a:xfrm>
        </p:spPr>
        <p:txBody>
          <a:bodyPr numCol="2" spcCol="180000">
            <a:normAutofit lnSpcReduction="10000"/>
          </a:bodyPr>
          <a:lstStyle/>
          <a:p>
            <a:pPr marL="0" indent="0">
              <a:buNone/>
            </a:pPr>
            <a:r>
              <a:rPr lang="nl-NL" sz="2000" b="1" dirty="0"/>
              <a:t>Vergaderen</a:t>
            </a:r>
          </a:p>
          <a:p>
            <a:pPr marL="0" indent="0">
              <a:buNone/>
            </a:pPr>
            <a:r>
              <a:rPr lang="nl-NL" sz="2000" dirty="0"/>
              <a:t>Het bestuur komt minimaal 3 keer per jaar samen voor een bestuursvergadering. Hiervan worden notulen gemaakt. </a:t>
            </a:r>
          </a:p>
          <a:p>
            <a:pPr marL="0" indent="0">
              <a:buNone/>
            </a:pPr>
            <a:endParaRPr lang="nl-NL" sz="2000" dirty="0"/>
          </a:p>
          <a:p>
            <a:pPr marL="0" indent="0">
              <a:buNone/>
            </a:pPr>
            <a:r>
              <a:rPr lang="nl-NL" sz="2000" b="1" dirty="0"/>
              <a:t>Activiteiten</a:t>
            </a:r>
          </a:p>
          <a:p>
            <a:pPr marL="0" indent="0">
              <a:buNone/>
            </a:pPr>
            <a:r>
              <a:rPr lang="nl-NL" sz="2000" dirty="0"/>
              <a:t>Onder de verantwoordelijkheid van het bestuur worden de volgende activiteiten verricht: </a:t>
            </a:r>
          </a:p>
          <a:p>
            <a:pPr marL="514350" indent="-514350">
              <a:buClr>
                <a:schemeClr val="accent6"/>
              </a:buClr>
              <a:buFont typeface="+mj-lt"/>
              <a:buAutoNum type="arabicPeriod"/>
            </a:pPr>
            <a:r>
              <a:rPr lang="nl-NL" sz="1800" dirty="0"/>
              <a:t>Het opzetten en begeleiden van projecten;</a:t>
            </a:r>
          </a:p>
          <a:p>
            <a:pPr marL="514350" indent="-514350">
              <a:buClr>
                <a:schemeClr val="accent6"/>
              </a:buClr>
              <a:buFont typeface="+mj-lt"/>
              <a:buAutoNum type="arabicPeriod"/>
            </a:pPr>
            <a:r>
              <a:rPr lang="nl-NL" sz="1800" dirty="0"/>
              <a:t>Het selecteren van bestemmingsdoeleinden.</a:t>
            </a:r>
          </a:p>
          <a:p>
            <a:pPr marL="0" indent="0">
              <a:buNone/>
            </a:pPr>
            <a:endParaRPr lang="nl-NL" sz="2000" dirty="0"/>
          </a:p>
          <a:p>
            <a:pPr marL="0" indent="0">
              <a:buNone/>
            </a:pPr>
            <a:endParaRPr lang="nl-NL" sz="2000" b="1" dirty="0"/>
          </a:p>
          <a:p>
            <a:pPr marL="0" indent="0">
              <a:buNone/>
            </a:pPr>
            <a:endParaRPr lang="nl-NL" sz="2000" b="1" dirty="0"/>
          </a:p>
          <a:p>
            <a:pPr marL="0" indent="0">
              <a:buNone/>
            </a:pPr>
            <a:r>
              <a:rPr lang="nl-NL" sz="2000" b="1" dirty="0"/>
              <a:t>Toelichting financiën</a:t>
            </a:r>
          </a:p>
          <a:p>
            <a:pPr marL="0" indent="0">
              <a:buNone/>
            </a:pPr>
            <a:r>
              <a:rPr lang="nl-NL" sz="2000" dirty="0"/>
              <a:t>Het bestuur is verantwoordelijk voor een gezond financieel beleid. De taken die hierbij horen zijn onder meer: </a:t>
            </a:r>
          </a:p>
          <a:p>
            <a:pPr marL="457200" indent="-457200">
              <a:buClr>
                <a:schemeClr val="accent6"/>
              </a:buClr>
              <a:buFont typeface="+mj-lt"/>
              <a:buAutoNum type="arabicPeriod"/>
            </a:pPr>
            <a:r>
              <a:rPr lang="nl-NL" sz="1800" dirty="0"/>
              <a:t>Jaarlijks een begroting opstellen;</a:t>
            </a:r>
          </a:p>
          <a:p>
            <a:pPr marL="457200" indent="-457200">
              <a:buClr>
                <a:schemeClr val="accent6"/>
              </a:buClr>
              <a:buFont typeface="+mj-lt"/>
              <a:buAutoNum type="arabicPeriod"/>
            </a:pPr>
            <a:r>
              <a:rPr lang="nl-NL" sz="1800" dirty="0"/>
              <a:t>Jaarlijks een jaarrekening vaststellen goedkeuren;</a:t>
            </a:r>
          </a:p>
          <a:p>
            <a:pPr marL="457200" indent="-457200">
              <a:buClr>
                <a:schemeClr val="accent6"/>
              </a:buClr>
              <a:buFont typeface="+mj-lt"/>
              <a:buAutoNum type="arabicPeriod"/>
            </a:pPr>
            <a:r>
              <a:rPr lang="nl-NL" sz="1800" dirty="0"/>
              <a:t>Beheren van de gelden;</a:t>
            </a:r>
          </a:p>
          <a:p>
            <a:pPr marL="457200" indent="-457200">
              <a:buClr>
                <a:schemeClr val="accent6"/>
              </a:buClr>
              <a:buFont typeface="+mj-lt"/>
              <a:buAutoNum type="arabicPeriod"/>
            </a:pPr>
            <a:r>
              <a:rPr lang="nl-NL" sz="1800" dirty="0"/>
              <a:t>Besteden van de gelden en het creëren van voorzieningen.</a:t>
            </a:r>
          </a:p>
          <a:p>
            <a:pPr marL="0" indent="0">
              <a:buNone/>
            </a:pPr>
            <a:r>
              <a:rPr lang="nl-NL" sz="2000" b="1" dirty="0"/>
              <a:t>Vergoeding bestuursleden</a:t>
            </a:r>
          </a:p>
          <a:p>
            <a:pPr marL="0" indent="0">
              <a:buNone/>
            </a:pPr>
            <a:r>
              <a:rPr lang="nl-NL" sz="2000" dirty="0"/>
              <a:t>De bestuursleden ontvangen geen vergoeding voor hun bestuurswerkzaamheden. Zij hebben wel recht op vergoeding van de door hen in uitoefening van hun functie gemaakte kosten.</a:t>
            </a:r>
          </a:p>
        </p:txBody>
      </p:sp>
      <p:pic>
        <p:nvPicPr>
          <p:cNvPr id="8" name="Afbeelding 7">
            <a:extLst>
              <a:ext uri="{FF2B5EF4-FFF2-40B4-BE49-F238E27FC236}">
                <a16:creationId xmlns:a16="http://schemas.microsoft.com/office/drawing/2014/main" id="{F7EBC60A-A786-4922-8DB4-639BBF1EEAC7}"/>
              </a:ext>
            </a:extLst>
          </p:cNvPr>
          <p:cNvPicPr>
            <a:picLocks noChangeAspect="1"/>
          </p:cNvPicPr>
          <p:nvPr/>
        </p:nvPicPr>
        <p:blipFill rotWithShape="1">
          <a:blip r:embed="rId2">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
        <p:nvSpPr>
          <p:cNvPr id="9" name="Tekstvak 8">
            <a:extLst>
              <a:ext uri="{FF2B5EF4-FFF2-40B4-BE49-F238E27FC236}">
                <a16:creationId xmlns:a16="http://schemas.microsoft.com/office/drawing/2014/main" id="{16398A91-1E5C-45A5-BBF7-D1A79101D802}"/>
              </a:ext>
            </a:extLst>
          </p:cNvPr>
          <p:cNvSpPr txBox="1"/>
          <p:nvPr/>
        </p:nvSpPr>
        <p:spPr>
          <a:xfrm>
            <a:off x="10547350" y="6492875"/>
            <a:ext cx="1612900" cy="215444"/>
          </a:xfrm>
          <a:prstGeom prst="rect">
            <a:avLst/>
          </a:prstGeom>
          <a:noFill/>
        </p:spPr>
        <p:txBody>
          <a:bodyPr wrap="square" rtlCol="0">
            <a:spAutoFit/>
          </a:bodyPr>
          <a:lstStyle/>
          <a:p>
            <a:r>
              <a:rPr lang="nl-NL" sz="800" dirty="0">
                <a:solidFill>
                  <a:schemeClr val="accent5">
                    <a:lumMod val="50000"/>
                  </a:schemeClr>
                </a:solidFill>
              </a:rPr>
              <a:t>Stichting gvoel Beleidsplan 2025</a:t>
            </a:r>
          </a:p>
        </p:txBody>
      </p:sp>
      <p:sp>
        <p:nvSpPr>
          <p:cNvPr id="7" name="Rechthoek 6">
            <a:extLst>
              <a:ext uri="{FF2B5EF4-FFF2-40B4-BE49-F238E27FC236}">
                <a16:creationId xmlns:a16="http://schemas.microsoft.com/office/drawing/2014/main" id="{898F8FA5-34C2-4CCA-8163-6403F2DE1413}"/>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Tekstvak 11">
            <a:extLst>
              <a:ext uri="{FF2B5EF4-FFF2-40B4-BE49-F238E27FC236}">
                <a16:creationId xmlns:a16="http://schemas.microsoft.com/office/drawing/2014/main" id="{39791816-0709-48AB-8B78-DC92E9CC5A42}"/>
              </a:ext>
            </a:extLst>
          </p:cNvPr>
          <p:cNvSpPr txBox="1"/>
          <p:nvPr/>
        </p:nvSpPr>
        <p:spPr>
          <a:xfrm>
            <a:off x="838200" y="114772"/>
            <a:ext cx="2692400" cy="230832"/>
          </a:xfrm>
          <a:prstGeom prst="rect">
            <a:avLst/>
          </a:prstGeom>
          <a:noFill/>
        </p:spPr>
        <p:txBody>
          <a:bodyPr wrap="square" rtlCol="0">
            <a:spAutoFit/>
          </a:bodyPr>
          <a:lstStyle/>
          <a:p>
            <a:r>
              <a:rPr lang="nl-NL" sz="900" dirty="0">
                <a:solidFill>
                  <a:schemeClr val="accent5">
                    <a:lumMod val="50000"/>
                  </a:schemeClr>
                </a:solidFill>
              </a:rPr>
              <a:t>Stichting </a:t>
            </a:r>
            <a:r>
              <a:rPr lang="nl-NL" sz="900" b="1" dirty="0">
                <a:solidFill>
                  <a:schemeClr val="accent5">
                    <a:lumMod val="50000"/>
                  </a:schemeClr>
                </a:solidFill>
              </a:rPr>
              <a:t>gvoel</a:t>
            </a:r>
            <a:r>
              <a:rPr lang="nl-NL" sz="900" dirty="0">
                <a:solidFill>
                  <a:schemeClr val="accent5">
                    <a:lumMod val="50000"/>
                  </a:schemeClr>
                </a:solidFill>
              </a:rPr>
              <a:t> Beleidsplan 2025 – pagina 8</a:t>
            </a:r>
          </a:p>
        </p:txBody>
      </p:sp>
    </p:spTree>
    <p:extLst>
      <p:ext uri="{BB962C8B-B14F-4D97-AF65-F5344CB8AC3E}">
        <p14:creationId xmlns:p14="http://schemas.microsoft.com/office/powerpoint/2010/main" val="3169159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0AD4E6-88FD-4B6A-B15C-4CDCEC4B2A93}"/>
              </a:ext>
            </a:extLst>
          </p:cNvPr>
          <p:cNvSpPr>
            <a:spLocks noGrp="1"/>
          </p:cNvSpPr>
          <p:nvPr>
            <p:ph type="title"/>
          </p:nvPr>
        </p:nvSpPr>
        <p:spPr/>
        <p:txBody>
          <a:bodyPr/>
          <a:lstStyle/>
          <a:p>
            <a:r>
              <a:rPr lang="nl-NL" dirty="0">
                <a:solidFill>
                  <a:schemeClr val="accent5"/>
                </a:solidFill>
              </a:rPr>
              <a:t>Bijlage 2 Werkwijze bestuur (2)</a:t>
            </a:r>
          </a:p>
        </p:txBody>
      </p:sp>
      <p:sp>
        <p:nvSpPr>
          <p:cNvPr id="5" name="Tijdelijke aanduiding voor inhoud 4">
            <a:extLst>
              <a:ext uri="{FF2B5EF4-FFF2-40B4-BE49-F238E27FC236}">
                <a16:creationId xmlns:a16="http://schemas.microsoft.com/office/drawing/2014/main" id="{241C2BFA-23BE-44AF-BAF9-E38356E73B21}"/>
              </a:ext>
            </a:extLst>
          </p:cNvPr>
          <p:cNvSpPr>
            <a:spLocks noGrp="1"/>
          </p:cNvSpPr>
          <p:nvPr>
            <p:ph idx="1"/>
          </p:nvPr>
        </p:nvSpPr>
        <p:spPr>
          <a:xfrm>
            <a:off x="838200" y="1574800"/>
            <a:ext cx="10515600" cy="4918075"/>
          </a:xfrm>
        </p:spPr>
        <p:txBody>
          <a:bodyPr numCol="2" spcCol="180000">
            <a:noAutofit/>
          </a:bodyPr>
          <a:lstStyle/>
          <a:p>
            <a:pPr marL="0" indent="0">
              <a:buNone/>
            </a:pPr>
            <a:r>
              <a:rPr lang="nl-NL" sz="1900" b="1" dirty="0"/>
              <a:t>Besteding van het vermogen</a:t>
            </a:r>
          </a:p>
          <a:p>
            <a:pPr marL="0" indent="0">
              <a:buNone/>
            </a:pPr>
            <a:r>
              <a:rPr lang="nl-NL" sz="1900" dirty="0"/>
              <a:t>Het vermogen wordt besteed conform de doelstelling van Stichting </a:t>
            </a:r>
            <a:r>
              <a:rPr lang="nl-NL" sz="1900" dirty="0" err="1"/>
              <a:t>gvoel</a:t>
            </a:r>
            <a:r>
              <a:rPr lang="nl-NL" sz="1900" dirty="0"/>
              <a:t>. </a:t>
            </a:r>
          </a:p>
          <a:p>
            <a:pPr marL="457200" indent="-457200">
              <a:buClr>
                <a:schemeClr val="accent6"/>
              </a:buClr>
              <a:buFont typeface="+mj-lt"/>
              <a:buAutoNum type="arabicPeriod"/>
            </a:pPr>
            <a:r>
              <a:rPr lang="nl-NL" sz="1800" dirty="0"/>
              <a:t>De inkomsten van de stichting worden in de eerste plaats gebruikt om de uitgaven te compenseren.</a:t>
            </a:r>
          </a:p>
          <a:p>
            <a:pPr marL="457200" indent="-457200">
              <a:buClr>
                <a:schemeClr val="accent6"/>
              </a:buClr>
              <a:buFont typeface="+mj-lt"/>
              <a:buAutoNum type="arabicPeriod"/>
            </a:pPr>
            <a:r>
              <a:rPr lang="nl-NL" sz="1800" dirty="0"/>
              <a:t>De inkomsten van de stichting kunnen in de tweede plaats worden aangewend om andere stichtingen of initiatieven te steunen die een vergelijkbare doelstelling hebben als de eigen stichting.</a:t>
            </a:r>
          </a:p>
          <a:p>
            <a:pPr marL="457200" indent="-457200">
              <a:buClr>
                <a:schemeClr val="accent6"/>
              </a:buClr>
              <a:buFont typeface="+mj-lt"/>
              <a:buAutoNum type="arabicPeriod"/>
            </a:pPr>
            <a:r>
              <a:rPr lang="nl-NL" sz="1800" dirty="0"/>
              <a:t>De stichting heeft niet de doelstelling om winst te maken. Wel wil zij een gezonde buffer aanhouden om tegenvallende inkomsten op te kunnen vangen. Daarnaast wordt dit gereserveerd om evt. nieuwe activiteiten te ontwikkelen en op te zetten.</a:t>
            </a:r>
          </a:p>
          <a:p>
            <a:pPr marL="0" indent="0">
              <a:buNone/>
            </a:pPr>
            <a:r>
              <a:rPr lang="nl-NL" sz="1900" b="1" dirty="0"/>
              <a:t>Bestuurssamenstelling</a:t>
            </a:r>
          </a:p>
          <a:p>
            <a:pPr marL="457200" indent="-457200">
              <a:buClr>
                <a:schemeClr val="accent6"/>
              </a:buClr>
              <a:buFont typeface="+mj-lt"/>
              <a:buAutoNum type="arabicPeriod"/>
            </a:pPr>
            <a:r>
              <a:rPr lang="nl-NL" sz="1800" dirty="0"/>
              <a:t>De stichting wordt vertegenwoordigd door het bestuur, bestaande uit de functies voorzitter,  secretaris en penningmeester.</a:t>
            </a:r>
          </a:p>
          <a:p>
            <a:pPr marL="457200" indent="-457200">
              <a:buClr>
                <a:schemeClr val="accent6"/>
              </a:buClr>
              <a:buFont typeface="+mj-lt"/>
              <a:buAutoNum type="arabicPeriod"/>
            </a:pPr>
            <a:r>
              <a:rPr lang="nl-NL" sz="1800" dirty="0"/>
              <a:t>Het dagelijks bestuur van de stichting bestaat uit een door het bestuur vast te stellen aantal van ten minste drie en ten hoogste zeven leden van bestuur, waaronder in ieder geval de voorzitter, de secretaris en de penningmeester. </a:t>
            </a:r>
          </a:p>
        </p:txBody>
      </p:sp>
      <p:pic>
        <p:nvPicPr>
          <p:cNvPr id="4" name="Afbeelding 3">
            <a:extLst>
              <a:ext uri="{FF2B5EF4-FFF2-40B4-BE49-F238E27FC236}">
                <a16:creationId xmlns:a16="http://schemas.microsoft.com/office/drawing/2014/main" id="{71AFA8C4-129A-463F-8EB9-F4EB92680DB8}"/>
              </a:ext>
            </a:extLst>
          </p:cNvPr>
          <p:cNvPicPr>
            <a:picLocks noChangeAspect="1"/>
          </p:cNvPicPr>
          <p:nvPr/>
        </p:nvPicPr>
        <p:blipFill rotWithShape="1">
          <a:blip r:embed="rId2">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
        <p:nvSpPr>
          <p:cNvPr id="6" name="Tekstvak 5">
            <a:extLst>
              <a:ext uri="{FF2B5EF4-FFF2-40B4-BE49-F238E27FC236}">
                <a16:creationId xmlns:a16="http://schemas.microsoft.com/office/drawing/2014/main" id="{3874AB4B-46BB-4940-99E5-4767CB00617A}"/>
              </a:ext>
            </a:extLst>
          </p:cNvPr>
          <p:cNvSpPr txBox="1"/>
          <p:nvPr/>
        </p:nvSpPr>
        <p:spPr>
          <a:xfrm>
            <a:off x="10547350" y="6492875"/>
            <a:ext cx="1612900" cy="215444"/>
          </a:xfrm>
          <a:prstGeom prst="rect">
            <a:avLst/>
          </a:prstGeom>
          <a:noFill/>
        </p:spPr>
        <p:txBody>
          <a:bodyPr wrap="square" rtlCol="0">
            <a:spAutoFit/>
          </a:bodyPr>
          <a:lstStyle/>
          <a:p>
            <a:r>
              <a:rPr lang="nl-NL" sz="800" dirty="0">
                <a:solidFill>
                  <a:schemeClr val="accent5">
                    <a:lumMod val="50000"/>
                  </a:schemeClr>
                </a:solidFill>
              </a:rPr>
              <a:t>Stichting gvoel Beleidsplan 2025</a:t>
            </a:r>
          </a:p>
        </p:txBody>
      </p:sp>
      <p:sp>
        <p:nvSpPr>
          <p:cNvPr id="8" name="Rechthoek 7">
            <a:extLst>
              <a:ext uri="{FF2B5EF4-FFF2-40B4-BE49-F238E27FC236}">
                <a16:creationId xmlns:a16="http://schemas.microsoft.com/office/drawing/2014/main" id="{384E685C-E130-403A-B1D8-FEEF34B45EAD}"/>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9">
            <a:extLst>
              <a:ext uri="{FF2B5EF4-FFF2-40B4-BE49-F238E27FC236}">
                <a16:creationId xmlns:a16="http://schemas.microsoft.com/office/drawing/2014/main" id="{E05EA1D9-BE3A-4A5A-BE28-8512C822F231}"/>
              </a:ext>
            </a:extLst>
          </p:cNvPr>
          <p:cNvSpPr txBox="1"/>
          <p:nvPr/>
        </p:nvSpPr>
        <p:spPr>
          <a:xfrm>
            <a:off x="838200" y="114772"/>
            <a:ext cx="2692400" cy="230832"/>
          </a:xfrm>
          <a:prstGeom prst="rect">
            <a:avLst/>
          </a:prstGeom>
          <a:noFill/>
        </p:spPr>
        <p:txBody>
          <a:bodyPr wrap="square" rtlCol="0">
            <a:spAutoFit/>
          </a:bodyPr>
          <a:lstStyle/>
          <a:p>
            <a:r>
              <a:rPr lang="nl-NL" sz="900" dirty="0">
                <a:solidFill>
                  <a:schemeClr val="accent5">
                    <a:lumMod val="50000"/>
                  </a:schemeClr>
                </a:solidFill>
              </a:rPr>
              <a:t>Stichting </a:t>
            </a:r>
            <a:r>
              <a:rPr lang="nl-NL" sz="900" b="1" dirty="0">
                <a:solidFill>
                  <a:schemeClr val="accent5">
                    <a:lumMod val="50000"/>
                  </a:schemeClr>
                </a:solidFill>
              </a:rPr>
              <a:t>gvoel</a:t>
            </a:r>
            <a:r>
              <a:rPr lang="nl-NL" sz="900" dirty="0">
                <a:solidFill>
                  <a:schemeClr val="accent5">
                    <a:lumMod val="50000"/>
                  </a:schemeClr>
                </a:solidFill>
              </a:rPr>
              <a:t> Beleidsplan 2025 – pagina 9</a:t>
            </a:r>
          </a:p>
        </p:txBody>
      </p:sp>
    </p:spTree>
    <p:extLst>
      <p:ext uri="{BB962C8B-B14F-4D97-AF65-F5344CB8AC3E}">
        <p14:creationId xmlns:p14="http://schemas.microsoft.com/office/powerpoint/2010/main" val="4052753453"/>
      </p:ext>
    </p:extLst>
  </p:cSld>
  <p:clrMapOvr>
    <a:masterClrMapping/>
  </p:clrMapOvr>
</p:sld>
</file>

<file path=ppt/theme/theme1.xml><?xml version="1.0" encoding="utf-8"?>
<a:theme xmlns:a="http://schemas.openxmlformats.org/drawingml/2006/main" name="Kantoorthema">
  <a:themeElements>
    <a:clrScheme name="Aangepast 1">
      <a:dk1>
        <a:sysClr val="windowText" lastClr="000000"/>
      </a:dk1>
      <a:lt1>
        <a:sysClr val="window" lastClr="FFFFFF"/>
      </a:lt1>
      <a:dk2>
        <a:srgbClr val="757070"/>
      </a:dk2>
      <a:lt2>
        <a:srgbClr val="E7E6E6"/>
      </a:lt2>
      <a:accent1>
        <a:srgbClr val="4472C4"/>
      </a:accent1>
      <a:accent2>
        <a:srgbClr val="CA432E"/>
      </a:accent2>
      <a:accent3>
        <a:srgbClr val="A5A5A5"/>
      </a:accent3>
      <a:accent4>
        <a:srgbClr val="E69E92"/>
      </a:accent4>
      <a:accent5>
        <a:srgbClr val="CA432E"/>
      </a:accent5>
      <a:accent6>
        <a:srgbClr val="E69E92"/>
      </a:accent6>
      <a:hlink>
        <a:srgbClr val="AE5818"/>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1019</TotalTime>
  <Words>1320</Words>
  <Application>Microsoft Office PowerPoint</Application>
  <PresentationFormat>Breedbeeld</PresentationFormat>
  <Paragraphs>146</Paragraphs>
  <Slides>11</Slides>
  <Notes>6</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11</vt:i4>
      </vt:variant>
    </vt:vector>
  </HeadingPairs>
  <TitlesOfParts>
    <vt:vector size="15" baseType="lpstr">
      <vt:lpstr>Arial</vt:lpstr>
      <vt:lpstr>Calibri</vt:lpstr>
      <vt:lpstr>Calibri Light</vt:lpstr>
      <vt:lpstr>Kantoorthema</vt:lpstr>
      <vt:lpstr>Beleidsplan 2025-2026</vt:lpstr>
      <vt:lpstr>Introductie</vt:lpstr>
      <vt:lpstr>Visie &amp; Missie</vt:lpstr>
      <vt:lpstr>Strategie  | doneren in geld &amp; kennis</vt:lpstr>
      <vt:lpstr>Strategie | inkomsten</vt:lpstr>
      <vt:lpstr>Donatiebeleid</vt:lpstr>
      <vt:lpstr>Donatiebeleid</vt:lpstr>
      <vt:lpstr>PowerPoint-presentatie</vt:lpstr>
      <vt:lpstr>Bijlage 1 Algemene gegevens en bestuur</vt:lpstr>
      <vt:lpstr>Bijlage 2 Werkwijze bestuur (1)</vt:lpstr>
      <vt:lpstr>Bijlage 2 Werkwijze bestuur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Beleidsplan 2022</dc:title>
  <dc:creator>Meilin Schaap | gzicht</dc:creator>
  <cp:lastModifiedBy>Meggie Derks | gzicht</cp:lastModifiedBy>
  <cp:revision>92</cp:revision>
  <dcterms:created xsi:type="dcterms:W3CDTF">2022-08-19T06:43:18Z</dcterms:created>
  <dcterms:modified xsi:type="dcterms:W3CDTF">2025-02-14T14:38:55Z</dcterms:modified>
</cp:coreProperties>
</file>